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sldIdLst>
    <p:sldId id="256" r:id="rId2"/>
    <p:sldId id="272" r:id="rId3"/>
    <p:sldId id="277" r:id="rId4"/>
    <p:sldId id="257" r:id="rId5"/>
    <p:sldId id="258" r:id="rId6"/>
    <p:sldId id="259" r:id="rId7"/>
    <p:sldId id="260" r:id="rId8"/>
    <p:sldId id="261" r:id="rId9"/>
    <p:sldId id="262" r:id="rId10"/>
    <p:sldId id="264" r:id="rId11"/>
    <p:sldId id="310" r:id="rId12"/>
    <p:sldId id="311" r:id="rId13"/>
    <p:sldId id="309" r:id="rId14"/>
    <p:sldId id="280" r:id="rId15"/>
    <p:sldId id="268" r:id="rId16"/>
    <p:sldId id="304" r:id="rId17"/>
    <p:sldId id="285" r:id="rId18"/>
    <p:sldId id="305" r:id="rId19"/>
    <p:sldId id="297" r:id="rId20"/>
    <p:sldId id="295" r:id="rId21"/>
    <p:sldId id="299" r:id="rId22"/>
    <p:sldId id="301" r:id="rId23"/>
    <p:sldId id="307" r:id="rId24"/>
    <p:sldId id="308" r:id="rId25"/>
    <p:sldId id="276" r:id="rId26"/>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Verdana"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Verdana"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Verdana"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Verdana"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Verdana" pitchFamily="34" charset="0"/>
        <a:ea typeface="宋体" pitchFamily="2" charset="-122"/>
        <a:cs typeface="+mn-cs"/>
      </a:defRPr>
    </a:lvl5pPr>
    <a:lvl6pPr marL="2286000" algn="l" defTabSz="914400" rtl="0" eaLnBrk="1" latinLnBrk="0" hangingPunct="1">
      <a:defRPr kern="1200">
        <a:solidFill>
          <a:schemeClr val="tx1"/>
        </a:solidFill>
        <a:latin typeface="Verdana" pitchFamily="34" charset="0"/>
        <a:ea typeface="宋体" pitchFamily="2" charset="-122"/>
        <a:cs typeface="+mn-cs"/>
      </a:defRPr>
    </a:lvl6pPr>
    <a:lvl7pPr marL="2743200" algn="l" defTabSz="914400" rtl="0" eaLnBrk="1" latinLnBrk="0" hangingPunct="1">
      <a:defRPr kern="1200">
        <a:solidFill>
          <a:schemeClr val="tx1"/>
        </a:solidFill>
        <a:latin typeface="Verdana" pitchFamily="34" charset="0"/>
        <a:ea typeface="宋体" pitchFamily="2" charset="-122"/>
        <a:cs typeface="+mn-cs"/>
      </a:defRPr>
    </a:lvl7pPr>
    <a:lvl8pPr marL="3200400" algn="l" defTabSz="914400" rtl="0" eaLnBrk="1" latinLnBrk="0" hangingPunct="1">
      <a:defRPr kern="1200">
        <a:solidFill>
          <a:schemeClr val="tx1"/>
        </a:solidFill>
        <a:latin typeface="Verdana" pitchFamily="34" charset="0"/>
        <a:ea typeface="宋体" pitchFamily="2" charset="-122"/>
        <a:cs typeface="+mn-cs"/>
      </a:defRPr>
    </a:lvl8pPr>
    <a:lvl9pPr marL="3657600" algn="l" defTabSz="914400" rtl="0" eaLnBrk="1" latinLnBrk="0" hangingPunct="1">
      <a:defRPr kern="1200">
        <a:solidFill>
          <a:schemeClr val="tx1"/>
        </a:solidFill>
        <a:latin typeface="Verdana"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CC0000"/>
    <a:srgbClr val="BE0F02"/>
    <a:srgbClr val="006699"/>
    <a:srgbClr val="33CCFF"/>
    <a:srgbClr val="FF33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84" autoAdjust="0"/>
    <p:restoredTop sz="95792" autoAdjust="0"/>
  </p:normalViewPr>
  <p:slideViewPr>
    <p:cSldViewPr>
      <p:cViewPr varScale="1">
        <p:scale>
          <a:sx n="109" d="100"/>
          <a:sy n="109" d="100"/>
        </p:scale>
        <p:origin x="1272" y="114"/>
      </p:cViewPr>
      <p:guideLst>
        <p:guide orient="horz" pos="2160"/>
        <p:guide pos="2880"/>
      </p:guideLst>
    </p:cSldViewPr>
  </p:slideViewPr>
  <p:outlineViewPr>
    <p:cViewPr>
      <p:scale>
        <a:sx n="33" d="100"/>
        <a:sy n="33" d="100"/>
      </p:scale>
      <p:origin x="0" y="995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43"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50"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52"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zh-CN" altLang="en-US"/>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 name="Rectangle 20"/>
              <p:cNvSpPr>
                <a:spLocks noChangeArrowheads="1"/>
              </p:cNvSpPr>
              <p:nvPr userDrawn="1"/>
            </p:nvSpPr>
            <p:spPr bwMode="ltGray">
              <a:xfrm rot="6798887">
                <a:off x="7" y="3874"/>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7" name="Rectangle 58"/>
              <p:cNvSpPr>
                <a:spLocks noChangeArrowheads="1"/>
              </p:cNvSpPr>
              <p:nvPr userDrawn="1"/>
            </p:nvSpPr>
            <p:spPr bwMode="ltGray">
              <a:xfrm rot="-8">
                <a:off x="1201" y="3122"/>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8" name="Rectangle 59"/>
              <p:cNvSpPr>
                <a:spLocks noChangeArrowheads="1"/>
              </p:cNvSpPr>
              <p:nvPr userDrawn="1"/>
            </p:nvSpPr>
            <p:spPr bwMode="ltGray">
              <a:xfrm rot="-8">
                <a:off x="1200" y="3147"/>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a:defRPr/>
                </a:pPr>
                <a:endParaRPr lang="zh-CN" altLang="en-US"/>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zh-CN" altLang="en-US"/>
              </a:p>
            </p:txBody>
          </p:sp>
          <p:sp>
            <p:nvSpPr>
              <p:cNvPr id="128"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zh-CN" altLang="en-US"/>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zh-CN" altLang="en-US"/>
              </a:p>
            </p:txBody>
          </p:sp>
          <p:sp>
            <p:nvSpPr>
              <p:cNvPr id="130"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zh-CN" altLang="en-US"/>
              </a:p>
            </p:txBody>
          </p:sp>
          <p:sp>
            <p:nvSpPr>
              <p:cNvPr id="131"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zh-CN" altLang="en-US"/>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zh-CN" altLang="en-US"/>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w="9525">
                <a:noFill/>
                <a:round/>
                <a:headEnd/>
                <a:tailEnd/>
              </a:ln>
            </p:spPr>
            <p:txBody>
              <a:bodyPr/>
              <a:lstStyle/>
              <a:p>
                <a:pPr>
                  <a:defRPr/>
                </a:pPr>
                <a:endParaRPr lang="zh-CN" altLang="en-US"/>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w="9525">
                <a:noFill/>
                <a:round/>
                <a:headEnd/>
                <a:tailEnd/>
              </a:ln>
            </p:spPr>
            <p:txBody>
              <a:bodyPr/>
              <a:lstStyle/>
              <a:p>
                <a:pPr>
                  <a:defRPr/>
                </a:pPr>
                <a:endParaRPr lang="zh-CN" altLang="en-US"/>
              </a:p>
            </p:txBody>
          </p:sp>
          <p:sp>
            <p:nvSpPr>
              <p:cNvPr id="135"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w="9525">
                <a:noFill/>
                <a:round/>
                <a:headEnd/>
                <a:tailEnd/>
              </a:ln>
            </p:spPr>
            <p:txBody>
              <a:bodyPr/>
              <a:lstStyle/>
              <a:p>
                <a:pPr>
                  <a:defRPr/>
                </a:pPr>
                <a:endParaRPr lang="zh-CN" altLang="en-US"/>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38"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zh-CN" altLang="en-US"/>
              </a:p>
            </p:txBody>
          </p:sp>
          <p:sp>
            <p:nvSpPr>
              <p:cNvPr id="139" name="Freeform 150"/>
              <p:cNvSpPr>
                <a:spLocks/>
              </p:cNvSpPr>
              <p:nvPr userDrawn="1"/>
            </p:nvSpPr>
            <p:spPr bwMode="ltGray">
              <a:xfrm rot="-2857037">
                <a:off x="619" y="3550"/>
                <a:ext cx="68" cy="69"/>
              </a:xfrm>
              <a:custGeom>
                <a:avLst/>
                <a:gdLst>
                  <a:gd name="T0" fmla="*/ 0 w 144"/>
                  <a:gd name="T1" fmla="*/ 0 h 154"/>
                  <a:gd name="T2" fmla="*/ 0 w 144"/>
                  <a:gd name="T3" fmla="*/ 0 h 154"/>
                  <a:gd name="T4" fmla="*/ 0 w 144"/>
                  <a:gd name="T5" fmla="*/ 0 h 154"/>
                  <a:gd name="T6" fmla="*/ 0 w 144"/>
                  <a:gd name="T7" fmla="*/ 0 h 154"/>
                  <a:gd name="T8" fmla="*/ 0 w 144"/>
                  <a:gd name="T9" fmla="*/ 0 h 154"/>
                  <a:gd name="T10" fmla="*/ 0 w 144"/>
                  <a:gd name="T11" fmla="*/ 0 h 154"/>
                  <a:gd name="T12" fmla="*/ 0 w 144"/>
                  <a:gd name="T13" fmla="*/ 0 h 154"/>
                  <a:gd name="T14" fmla="*/ 0 w 144"/>
                  <a:gd name="T15" fmla="*/ 0 h 154"/>
                  <a:gd name="T16" fmla="*/ 0 w 144"/>
                  <a:gd name="T17" fmla="*/ 0 h 154"/>
                  <a:gd name="T18" fmla="*/ 0 w 144"/>
                  <a:gd name="T19" fmla="*/ 0 h 154"/>
                  <a:gd name="T20" fmla="*/ 0 w 144"/>
                  <a:gd name="T21" fmla="*/ 0 h 154"/>
                  <a:gd name="T22" fmla="*/ 0 w 144"/>
                  <a:gd name="T23" fmla="*/ 0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zh-CN" altLang="en-US"/>
              </a:p>
            </p:txBody>
          </p:sp>
          <p:sp>
            <p:nvSpPr>
              <p:cNvPr id="140"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p:spPr>
            <p:txBody>
              <a:bodyPr/>
              <a:lstStyle/>
              <a:p>
                <a:pPr eaLnBrk="1" hangingPunct="1">
                  <a:defRPr/>
                </a:pPr>
                <a:endParaRPr lang="zh-CN" altLang="en-US"/>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p:spPr>
            <p:txBody>
              <a:bodyPr/>
              <a:lstStyle/>
              <a:p>
                <a:pPr eaLnBrk="1" hangingPunct="1">
                  <a:defRPr/>
                </a:pPr>
                <a:endParaRPr lang="zh-CN" altLang="en-US"/>
              </a:p>
            </p:txBody>
          </p:sp>
        </p:grpSp>
      </p:grpSp>
      <p:sp>
        <p:nvSpPr>
          <p:cNvPr id="46233"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zh-CN" altLang="en-US" noProof="0"/>
              <a:t>单击此处编辑母版标题样式</a:t>
            </a:r>
          </a:p>
        </p:txBody>
      </p:sp>
      <p:sp>
        <p:nvSpPr>
          <p:cNvPr id="46234" name="Rectangle 154"/>
          <p:cNvSpPr>
            <a:spLocks noGrp="1" noChangeArrowheads="1"/>
          </p:cNvSpPr>
          <p:nvPr>
            <p:ph type="subTitle" sz="quarter" idx="1"/>
          </p:nvPr>
        </p:nvSpPr>
        <p:spPr>
          <a:xfrm>
            <a:off x="1371600" y="3886200"/>
            <a:ext cx="6400800" cy="1752600"/>
          </a:xfrm>
        </p:spPr>
        <p:txBody>
          <a:bodyPr/>
          <a:lstStyle>
            <a:lvl1pPr marL="0" indent="0" algn="ctr">
              <a:buFont typeface="Arial" panose="020B0604020202020204" pitchFamily="34" charset="0"/>
              <a:buNone/>
              <a:defRPr/>
            </a:lvl1pPr>
          </a:lstStyle>
          <a:p>
            <a:pPr lvl="0"/>
            <a:r>
              <a:rPr lang="zh-CN" altLang="en-US" noProof="0"/>
              <a:t>单击此处编辑母版副标题样式</a:t>
            </a:r>
          </a:p>
        </p:txBody>
      </p:sp>
      <p:sp>
        <p:nvSpPr>
          <p:cNvPr id="155" name="Rectangle 155"/>
          <p:cNvSpPr>
            <a:spLocks noGrp="1" noChangeArrowheads="1"/>
          </p:cNvSpPr>
          <p:nvPr>
            <p:ph type="dt" sz="quarter" idx="10"/>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pPr>
              <a:defRPr/>
            </a:pPr>
            <a:fld id="{CD4D48DC-9BBF-4689-9132-DA6FC690B672}" type="datetimeFigureOut">
              <a:rPr lang="zh-CN" altLang="en-US"/>
              <a:pPr>
                <a:defRPr/>
              </a:pPr>
              <a:t>2019/9/6</a:t>
            </a:fld>
            <a:endParaRPr lang="en-US" altLang="zh-CN"/>
          </a:p>
        </p:txBody>
      </p:sp>
      <p:sp>
        <p:nvSpPr>
          <p:cNvPr id="156" name="Rectangle 156"/>
          <p:cNvSpPr>
            <a:spLocks noGrp="1" noChangeArrowheads="1"/>
          </p:cNvSpPr>
          <p:nvPr>
            <p:ph type="ftr" sz="quarter" idx="11"/>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pPr>
              <a:defRPr/>
            </a:pPr>
            <a:endParaRPr lang="en-US" altLang="zh-CN"/>
          </a:p>
        </p:txBody>
      </p:sp>
      <p:sp>
        <p:nvSpPr>
          <p:cNvPr id="157" name="Rectangle 157"/>
          <p:cNvSpPr>
            <a:spLocks noGrp="1" noChangeArrowheads="1"/>
          </p:cNvSpPr>
          <p:nvPr>
            <p:ph type="sldNum" sz="quarter" idx="12"/>
          </p:nvPr>
        </p:nvSpPr>
        <p:spPr>
          <a:xfrm>
            <a:off x="6553200" y="6248400"/>
            <a:ext cx="2286000" cy="457200"/>
          </a:xfrm>
        </p:spPr>
        <p:txBody>
          <a:bodyPr/>
          <a:lstStyle>
            <a:lvl1pPr>
              <a:defRPr smtClean="0">
                <a:effectLst>
                  <a:outerShdw blurRad="38100" dist="38100" dir="2700000" algn="tl">
                    <a:srgbClr val="000000"/>
                  </a:outerShdw>
                </a:effectLst>
                <a:latin typeface="Tahoma" pitchFamily="34" charset="0"/>
              </a:defRPr>
            </a:lvl1pPr>
          </a:lstStyle>
          <a:p>
            <a:pPr>
              <a:defRPr/>
            </a:pPr>
            <a:fld id="{94C186A6-1B0D-4422-A8CF-E0D4910042CF}" type="slidenum">
              <a:rPr lang="zh-CN" altLang="en-US"/>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154"/>
          <p:cNvSpPr>
            <a:spLocks noGrp="1" noChangeArrowheads="1"/>
          </p:cNvSpPr>
          <p:nvPr>
            <p:ph type="dt" sz="half" idx="10"/>
          </p:nvPr>
        </p:nvSpPr>
        <p:spPr>
          <a:ln/>
        </p:spPr>
        <p:txBody>
          <a:bodyPr/>
          <a:lstStyle>
            <a:lvl1pPr>
              <a:defRPr/>
            </a:lvl1pPr>
          </a:lstStyle>
          <a:p>
            <a:pPr>
              <a:defRPr/>
            </a:pPr>
            <a:fld id="{68546E54-AF4B-4737-BB03-E17ED8F754C4}" type="datetimeFigureOut">
              <a:rPr lang="zh-CN" altLang="en-US"/>
              <a:pPr>
                <a:defRPr/>
              </a:pPr>
              <a:t>2019/9/6</a:t>
            </a:fld>
            <a:endParaRPr lang="en-US" altLang="zh-CN"/>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56"/>
          <p:cNvSpPr>
            <a:spLocks noGrp="1" noChangeArrowheads="1"/>
          </p:cNvSpPr>
          <p:nvPr>
            <p:ph type="sldNum" sz="quarter" idx="12"/>
          </p:nvPr>
        </p:nvSpPr>
        <p:spPr>
          <a:ln/>
        </p:spPr>
        <p:txBody>
          <a:bodyPr/>
          <a:lstStyle>
            <a:lvl1pPr>
              <a:defRPr/>
            </a:lvl1pPr>
          </a:lstStyle>
          <a:p>
            <a:pPr>
              <a:defRPr/>
            </a:pPr>
            <a:fld id="{97A19910-6C2D-402A-B2C0-6BFB2DDB5EAD}" type="slidenum">
              <a:rPr lang="zh-CN" altLang="en-US"/>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07188" y="228600"/>
            <a:ext cx="2135187" cy="587057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301625" y="228600"/>
            <a:ext cx="6253163" cy="587057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154"/>
          <p:cNvSpPr>
            <a:spLocks noGrp="1" noChangeArrowheads="1"/>
          </p:cNvSpPr>
          <p:nvPr>
            <p:ph type="dt" sz="half" idx="10"/>
          </p:nvPr>
        </p:nvSpPr>
        <p:spPr>
          <a:ln/>
        </p:spPr>
        <p:txBody>
          <a:bodyPr/>
          <a:lstStyle>
            <a:lvl1pPr>
              <a:defRPr/>
            </a:lvl1pPr>
          </a:lstStyle>
          <a:p>
            <a:pPr>
              <a:defRPr/>
            </a:pPr>
            <a:fld id="{AA337209-23E2-4F58-BC88-DCB45A63B03B}" type="datetimeFigureOut">
              <a:rPr lang="zh-CN" altLang="en-US"/>
              <a:pPr>
                <a:defRPr/>
              </a:pPr>
              <a:t>2019/9/6</a:t>
            </a:fld>
            <a:endParaRPr lang="en-US" altLang="zh-CN"/>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56"/>
          <p:cNvSpPr>
            <a:spLocks noGrp="1" noChangeArrowheads="1"/>
          </p:cNvSpPr>
          <p:nvPr>
            <p:ph type="sldNum" sz="quarter" idx="12"/>
          </p:nvPr>
        </p:nvSpPr>
        <p:spPr>
          <a:ln/>
        </p:spPr>
        <p:txBody>
          <a:bodyPr/>
          <a:lstStyle>
            <a:lvl1pPr>
              <a:defRPr/>
            </a:lvl1pPr>
          </a:lstStyle>
          <a:p>
            <a:pPr>
              <a:defRPr/>
            </a:pPr>
            <a:fld id="{CF8BD40C-D3FD-4777-8492-374A45E647AE}" type="slidenum">
              <a:rPr lang="zh-CN" altLang="en-US"/>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154"/>
          <p:cNvSpPr>
            <a:spLocks noGrp="1" noChangeArrowheads="1"/>
          </p:cNvSpPr>
          <p:nvPr>
            <p:ph type="dt" sz="half" idx="10"/>
          </p:nvPr>
        </p:nvSpPr>
        <p:spPr>
          <a:ln/>
        </p:spPr>
        <p:txBody>
          <a:bodyPr/>
          <a:lstStyle>
            <a:lvl1pPr>
              <a:defRPr/>
            </a:lvl1pPr>
          </a:lstStyle>
          <a:p>
            <a:pPr>
              <a:defRPr/>
            </a:pPr>
            <a:fld id="{DF6A4C8D-C31B-45AB-A491-B0EC4D618533}" type="datetimeFigureOut">
              <a:rPr lang="zh-CN" altLang="en-US"/>
              <a:pPr>
                <a:defRPr/>
              </a:pPr>
              <a:t>2019/9/6</a:t>
            </a:fld>
            <a:endParaRPr lang="en-US" altLang="zh-CN"/>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56"/>
          <p:cNvSpPr>
            <a:spLocks noGrp="1" noChangeArrowheads="1"/>
          </p:cNvSpPr>
          <p:nvPr>
            <p:ph type="sldNum" sz="quarter" idx="12"/>
          </p:nvPr>
        </p:nvSpPr>
        <p:spPr>
          <a:ln/>
        </p:spPr>
        <p:txBody>
          <a:bodyPr/>
          <a:lstStyle>
            <a:lvl1pPr>
              <a:defRPr/>
            </a:lvl1pPr>
          </a:lstStyle>
          <a:p>
            <a:pPr>
              <a:defRPr/>
            </a:pPr>
            <a:fld id="{350441F1-26ED-4533-A295-CD3ABBD14D88}" type="slidenum">
              <a:rPr lang="zh-CN" altLang="en-US"/>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单击此处编辑母版文本样式</a:t>
            </a:r>
          </a:p>
        </p:txBody>
      </p:sp>
      <p:sp>
        <p:nvSpPr>
          <p:cNvPr id="4" name="Rectangle 154"/>
          <p:cNvSpPr>
            <a:spLocks noGrp="1" noChangeArrowheads="1"/>
          </p:cNvSpPr>
          <p:nvPr>
            <p:ph type="dt" sz="half" idx="10"/>
          </p:nvPr>
        </p:nvSpPr>
        <p:spPr>
          <a:ln/>
        </p:spPr>
        <p:txBody>
          <a:bodyPr/>
          <a:lstStyle>
            <a:lvl1pPr>
              <a:defRPr/>
            </a:lvl1pPr>
          </a:lstStyle>
          <a:p>
            <a:pPr>
              <a:defRPr/>
            </a:pPr>
            <a:fld id="{46D472EA-283B-4EB2-BE3B-9434DD71CF73}" type="datetimeFigureOut">
              <a:rPr lang="zh-CN" altLang="en-US"/>
              <a:pPr>
                <a:defRPr/>
              </a:pPr>
              <a:t>2019/9/6</a:t>
            </a:fld>
            <a:endParaRPr lang="en-US" altLang="zh-CN"/>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56"/>
          <p:cNvSpPr>
            <a:spLocks noGrp="1" noChangeArrowheads="1"/>
          </p:cNvSpPr>
          <p:nvPr>
            <p:ph type="sldNum" sz="quarter" idx="12"/>
          </p:nvPr>
        </p:nvSpPr>
        <p:spPr>
          <a:ln/>
        </p:spPr>
        <p:txBody>
          <a:bodyPr/>
          <a:lstStyle>
            <a:lvl1pPr>
              <a:defRPr/>
            </a:lvl1pPr>
          </a:lstStyle>
          <a:p>
            <a:pPr>
              <a:defRPr/>
            </a:pPr>
            <a:fld id="{5E40E50B-5F1B-4E35-BBD7-45E1FCA2C9CD}" type="slidenum">
              <a:rPr lang="zh-CN" altLang="en-US"/>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301625" y="1600200"/>
            <a:ext cx="4194175" cy="44989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194175" cy="44989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154"/>
          <p:cNvSpPr>
            <a:spLocks noGrp="1" noChangeArrowheads="1"/>
          </p:cNvSpPr>
          <p:nvPr>
            <p:ph type="dt" sz="half" idx="10"/>
          </p:nvPr>
        </p:nvSpPr>
        <p:spPr>
          <a:ln/>
        </p:spPr>
        <p:txBody>
          <a:bodyPr/>
          <a:lstStyle>
            <a:lvl1pPr>
              <a:defRPr/>
            </a:lvl1pPr>
          </a:lstStyle>
          <a:p>
            <a:pPr>
              <a:defRPr/>
            </a:pPr>
            <a:fld id="{E4F32809-25F3-411C-A5C7-1CEA082AFEB1}" type="datetimeFigureOut">
              <a:rPr lang="zh-CN" altLang="en-US"/>
              <a:pPr>
                <a:defRPr/>
              </a:pPr>
              <a:t>2019/9/6</a:t>
            </a:fld>
            <a:endParaRPr lang="en-US" altLang="zh-CN"/>
          </a:p>
        </p:txBody>
      </p:sp>
      <p:sp>
        <p:nvSpPr>
          <p:cNvPr id="6"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56"/>
          <p:cNvSpPr>
            <a:spLocks noGrp="1" noChangeArrowheads="1"/>
          </p:cNvSpPr>
          <p:nvPr>
            <p:ph type="sldNum" sz="quarter" idx="12"/>
          </p:nvPr>
        </p:nvSpPr>
        <p:spPr>
          <a:ln/>
        </p:spPr>
        <p:txBody>
          <a:bodyPr/>
          <a:lstStyle>
            <a:lvl1pPr>
              <a:defRPr/>
            </a:lvl1pPr>
          </a:lstStyle>
          <a:p>
            <a:pPr>
              <a:defRPr/>
            </a:pPr>
            <a:fld id="{C4B4EB64-D3F9-4013-8D3D-527C9F9EF0F3}" type="slidenum">
              <a:rPr lang="zh-CN" altLang="en-US"/>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30238" y="2505075"/>
            <a:ext cx="386873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29150" y="2505075"/>
            <a:ext cx="38877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154"/>
          <p:cNvSpPr>
            <a:spLocks noGrp="1" noChangeArrowheads="1"/>
          </p:cNvSpPr>
          <p:nvPr>
            <p:ph type="dt" sz="half" idx="10"/>
          </p:nvPr>
        </p:nvSpPr>
        <p:spPr>
          <a:ln/>
        </p:spPr>
        <p:txBody>
          <a:bodyPr/>
          <a:lstStyle>
            <a:lvl1pPr>
              <a:defRPr/>
            </a:lvl1pPr>
          </a:lstStyle>
          <a:p>
            <a:pPr>
              <a:defRPr/>
            </a:pPr>
            <a:fld id="{B791BC21-6D1D-4269-8A55-F00FD92F553D}" type="datetimeFigureOut">
              <a:rPr lang="zh-CN" altLang="en-US"/>
              <a:pPr>
                <a:defRPr/>
              </a:pPr>
              <a:t>2019/9/6</a:t>
            </a:fld>
            <a:endParaRPr lang="en-US" altLang="zh-CN"/>
          </a:p>
        </p:txBody>
      </p:sp>
      <p:sp>
        <p:nvSpPr>
          <p:cNvPr id="8"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156"/>
          <p:cNvSpPr>
            <a:spLocks noGrp="1" noChangeArrowheads="1"/>
          </p:cNvSpPr>
          <p:nvPr>
            <p:ph type="sldNum" sz="quarter" idx="12"/>
          </p:nvPr>
        </p:nvSpPr>
        <p:spPr>
          <a:ln/>
        </p:spPr>
        <p:txBody>
          <a:bodyPr/>
          <a:lstStyle>
            <a:lvl1pPr>
              <a:defRPr/>
            </a:lvl1pPr>
          </a:lstStyle>
          <a:p>
            <a:pPr>
              <a:defRPr/>
            </a:pPr>
            <a:fld id="{41412B10-3593-48DE-9C23-DAF8EF8DDE17}" type="slidenum">
              <a:rPr lang="zh-CN" altLang="en-US"/>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154"/>
          <p:cNvSpPr>
            <a:spLocks noGrp="1" noChangeArrowheads="1"/>
          </p:cNvSpPr>
          <p:nvPr>
            <p:ph type="dt" sz="half" idx="10"/>
          </p:nvPr>
        </p:nvSpPr>
        <p:spPr>
          <a:ln/>
        </p:spPr>
        <p:txBody>
          <a:bodyPr/>
          <a:lstStyle>
            <a:lvl1pPr>
              <a:defRPr/>
            </a:lvl1pPr>
          </a:lstStyle>
          <a:p>
            <a:pPr>
              <a:defRPr/>
            </a:pPr>
            <a:fld id="{7DC90B36-0183-481C-A0BB-AA0BB9364436}" type="datetimeFigureOut">
              <a:rPr lang="zh-CN" altLang="en-US"/>
              <a:pPr>
                <a:defRPr/>
              </a:pPr>
              <a:t>2019/9/6</a:t>
            </a:fld>
            <a:endParaRPr lang="en-US" altLang="zh-CN"/>
          </a:p>
        </p:txBody>
      </p:sp>
      <p:sp>
        <p:nvSpPr>
          <p:cNvPr id="4"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156"/>
          <p:cNvSpPr>
            <a:spLocks noGrp="1" noChangeArrowheads="1"/>
          </p:cNvSpPr>
          <p:nvPr>
            <p:ph type="sldNum" sz="quarter" idx="12"/>
          </p:nvPr>
        </p:nvSpPr>
        <p:spPr>
          <a:ln/>
        </p:spPr>
        <p:txBody>
          <a:bodyPr/>
          <a:lstStyle>
            <a:lvl1pPr>
              <a:defRPr/>
            </a:lvl1pPr>
          </a:lstStyle>
          <a:p>
            <a:pPr>
              <a:defRPr/>
            </a:pPr>
            <a:fld id="{E848A10D-10EE-4AFA-8BE5-5307FCAF23BD}" type="slidenum">
              <a:rPr lang="zh-CN" altLang="en-US"/>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fld id="{A7225ED0-33A4-44A1-AE30-0CBA28EFFD27}" type="datetimeFigureOut">
              <a:rPr lang="zh-CN" altLang="en-US"/>
              <a:pPr>
                <a:defRPr/>
              </a:pPr>
              <a:t>2019/9/6</a:t>
            </a:fld>
            <a:endParaRPr lang="en-US" altLang="zh-CN"/>
          </a:p>
        </p:txBody>
      </p:sp>
      <p:sp>
        <p:nvSpPr>
          <p:cNvPr id="3"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156"/>
          <p:cNvSpPr>
            <a:spLocks noGrp="1" noChangeArrowheads="1"/>
          </p:cNvSpPr>
          <p:nvPr>
            <p:ph type="sldNum" sz="quarter" idx="12"/>
          </p:nvPr>
        </p:nvSpPr>
        <p:spPr>
          <a:ln/>
        </p:spPr>
        <p:txBody>
          <a:bodyPr/>
          <a:lstStyle>
            <a:lvl1pPr>
              <a:defRPr/>
            </a:lvl1pPr>
          </a:lstStyle>
          <a:p>
            <a:pPr>
              <a:defRPr/>
            </a:pPr>
            <a:fld id="{6177F966-74A5-4084-BA1E-38BD23CDBE9F}" type="slidenum">
              <a:rPr lang="zh-CN" altLang="en-US"/>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Rectangle 154"/>
          <p:cNvSpPr>
            <a:spLocks noGrp="1" noChangeArrowheads="1"/>
          </p:cNvSpPr>
          <p:nvPr>
            <p:ph type="dt" sz="half" idx="10"/>
          </p:nvPr>
        </p:nvSpPr>
        <p:spPr>
          <a:ln/>
        </p:spPr>
        <p:txBody>
          <a:bodyPr/>
          <a:lstStyle>
            <a:lvl1pPr>
              <a:defRPr/>
            </a:lvl1pPr>
          </a:lstStyle>
          <a:p>
            <a:pPr>
              <a:defRPr/>
            </a:pPr>
            <a:fld id="{40BA9B9E-9EA1-4D79-AF52-3B5162AC19B9}" type="datetimeFigureOut">
              <a:rPr lang="zh-CN" altLang="en-US"/>
              <a:pPr>
                <a:defRPr/>
              </a:pPr>
              <a:t>2019/9/6</a:t>
            </a:fld>
            <a:endParaRPr lang="en-US" altLang="zh-CN"/>
          </a:p>
        </p:txBody>
      </p:sp>
      <p:sp>
        <p:nvSpPr>
          <p:cNvPr id="6"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56"/>
          <p:cNvSpPr>
            <a:spLocks noGrp="1" noChangeArrowheads="1"/>
          </p:cNvSpPr>
          <p:nvPr>
            <p:ph type="sldNum" sz="quarter" idx="12"/>
          </p:nvPr>
        </p:nvSpPr>
        <p:spPr>
          <a:ln/>
        </p:spPr>
        <p:txBody>
          <a:bodyPr/>
          <a:lstStyle>
            <a:lvl1pPr>
              <a:defRPr/>
            </a:lvl1pPr>
          </a:lstStyle>
          <a:p>
            <a:pPr>
              <a:defRPr/>
            </a:pPr>
            <a:fld id="{3AA1F243-EB96-45C6-BADD-46A2B1906E9C}" type="slidenum">
              <a:rPr lang="zh-CN" altLang="en-US"/>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Rectangle 154"/>
          <p:cNvSpPr>
            <a:spLocks noGrp="1" noChangeArrowheads="1"/>
          </p:cNvSpPr>
          <p:nvPr>
            <p:ph type="dt" sz="half" idx="10"/>
          </p:nvPr>
        </p:nvSpPr>
        <p:spPr>
          <a:ln/>
        </p:spPr>
        <p:txBody>
          <a:bodyPr/>
          <a:lstStyle>
            <a:lvl1pPr>
              <a:defRPr/>
            </a:lvl1pPr>
          </a:lstStyle>
          <a:p>
            <a:pPr>
              <a:defRPr/>
            </a:pPr>
            <a:fld id="{47488A8F-4F52-41C8-8E01-06BA4FD2968A}" type="datetimeFigureOut">
              <a:rPr lang="zh-CN" altLang="en-US"/>
              <a:pPr>
                <a:defRPr/>
              </a:pPr>
              <a:t>2019/9/6</a:t>
            </a:fld>
            <a:endParaRPr lang="en-US" altLang="zh-CN"/>
          </a:p>
        </p:txBody>
      </p:sp>
      <p:sp>
        <p:nvSpPr>
          <p:cNvPr id="6" name="Rectangle 15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56"/>
          <p:cNvSpPr>
            <a:spLocks noGrp="1" noChangeArrowheads="1"/>
          </p:cNvSpPr>
          <p:nvPr>
            <p:ph type="sldNum" sz="quarter" idx="12"/>
          </p:nvPr>
        </p:nvSpPr>
        <p:spPr>
          <a:ln/>
        </p:spPr>
        <p:txBody>
          <a:bodyPr/>
          <a:lstStyle>
            <a:lvl1pPr>
              <a:defRPr/>
            </a:lvl1pPr>
          </a:lstStyle>
          <a:p>
            <a:pPr>
              <a:defRPr/>
            </a:pPr>
            <a:fld id="{A9C7D8E7-DF39-46B4-B184-3203C3E04D2D}" type="slidenum">
              <a:rPr lang="zh-CN" altLang="en-US"/>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2546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896"/>
            <a:chExt cx="5762" cy="3424"/>
          </a:xfrm>
        </p:grpSpPr>
        <p:grpSp>
          <p:nvGrpSpPr>
            <p:cNvPr id="1032" name="Group 3"/>
            <p:cNvGrpSpPr>
              <a:grpSpLocks/>
            </p:cNvGrpSpPr>
            <p:nvPr userDrawn="1"/>
          </p:nvGrpSpPr>
          <p:grpSpPr bwMode="auto">
            <a:xfrm>
              <a:off x="20" y="896"/>
              <a:ext cx="5742" cy="3424"/>
              <a:chOff x="20" y="896"/>
              <a:chExt cx="5742" cy="3424"/>
            </a:xfrm>
          </p:grpSpPr>
          <p:sp>
            <p:nvSpPr>
              <p:cNvPr id="1169"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0"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1"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2"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3"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4"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5"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6"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7"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8"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79"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80"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zh-CN" altLang="en-US"/>
              </a:p>
            </p:txBody>
          </p:sp>
          <p:sp>
            <p:nvSpPr>
              <p:cNvPr id="1181"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zh-CN" altLang="en-US"/>
              </a:p>
            </p:txBody>
          </p:sp>
        </p:grpSp>
        <p:grpSp>
          <p:nvGrpSpPr>
            <p:cNvPr id="1033" name="Group 17"/>
            <p:cNvGrpSpPr>
              <a:grpSpLocks/>
            </p:cNvGrpSpPr>
            <p:nvPr userDrawn="1"/>
          </p:nvGrpSpPr>
          <p:grpSpPr bwMode="auto">
            <a:xfrm>
              <a:off x="0" y="2291"/>
              <a:ext cx="1385" cy="1702"/>
              <a:chOff x="0" y="2291"/>
              <a:chExt cx="1385" cy="1702"/>
            </a:xfrm>
          </p:grpSpPr>
          <p:sp>
            <p:nvSpPr>
              <p:cNvPr id="1034" name="Rectangle 18"/>
              <p:cNvSpPr>
                <a:spLocks noChangeArrowheads="1"/>
              </p:cNvSpPr>
              <p:nvPr userDrawn="1"/>
            </p:nvSpPr>
            <p:spPr bwMode="ltGray">
              <a:xfrm rot="6798887">
                <a:off x="63" y="3882"/>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35" name="Rectangle 19"/>
              <p:cNvSpPr>
                <a:spLocks noChangeArrowheads="1"/>
              </p:cNvSpPr>
              <p:nvPr userDrawn="1"/>
            </p:nvSpPr>
            <p:spPr bwMode="ltGray">
              <a:xfrm rot="6798887">
                <a:off x="33" y="3880"/>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36" name="Rectangle 20"/>
              <p:cNvSpPr>
                <a:spLocks noChangeArrowheads="1"/>
              </p:cNvSpPr>
              <p:nvPr userDrawn="1"/>
            </p:nvSpPr>
            <p:spPr bwMode="ltGray">
              <a:xfrm rot="6798887">
                <a:off x="7" y="3874"/>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37" name="Rectangle 21"/>
              <p:cNvSpPr>
                <a:spLocks noChangeArrowheads="1"/>
              </p:cNvSpPr>
              <p:nvPr userDrawn="1"/>
            </p:nvSpPr>
            <p:spPr bwMode="ltGray">
              <a:xfrm rot="5999912">
                <a:off x="209" y="388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38" name="Rectangle 22"/>
              <p:cNvSpPr>
                <a:spLocks noChangeArrowheads="1"/>
              </p:cNvSpPr>
              <p:nvPr userDrawn="1"/>
            </p:nvSpPr>
            <p:spPr bwMode="ltGray">
              <a:xfrm rot="5999912">
                <a:off x="183" y="388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39" name="Rectangle 23"/>
              <p:cNvSpPr>
                <a:spLocks noChangeArrowheads="1"/>
              </p:cNvSpPr>
              <p:nvPr userDrawn="1"/>
            </p:nvSpPr>
            <p:spPr bwMode="ltGray">
              <a:xfrm rot="6250138">
                <a:off x="153" y="388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0" name="Rectangle 24"/>
              <p:cNvSpPr>
                <a:spLocks noChangeArrowheads="1"/>
              </p:cNvSpPr>
              <p:nvPr userDrawn="1"/>
            </p:nvSpPr>
            <p:spPr bwMode="ltGray">
              <a:xfrm rot="6238076">
                <a:off x="123" y="388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1" name="Rectangle 25"/>
              <p:cNvSpPr>
                <a:spLocks noChangeArrowheads="1"/>
              </p:cNvSpPr>
              <p:nvPr userDrawn="1"/>
            </p:nvSpPr>
            <p:spPr bwMode="ltGray">
              <a:xfrm rot="5380717">
                <a:off x="363" y="386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2" name="Rectangle 26"/>
              <p:cNvSpPr>
                <a:spLocks noChangeArrowheads="1"/>
              </p:cNvSpPr>
              <p:nvPr userDrawn="1"/>
            </p:nvSpPr>
            <p:spPr bwMode="ltGray">
              <a:xfrm rot="5380717">
                <a:off x="333" y="3872"/>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3" name="Rectangle 27"/>
              <p:cNvSpPr>
                <a:spLocks noChangeArrowheads="1"/>
              </p:cNvSpPr>
              <p:nvPr userDrawn="1"/>
            </p:nvSpPr>
            <p:spPr bwMode="ltGray">
              <a:xfrm rot="5583200">
                <a:off x="303" y="387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4" name="Rectangle 28"/>
              <p:cNvSpPr>
                <a:spLocks noChangeArrowheads="1"/>
              </p:cNvSpPr>
              <p:nvPr userDrawn="1"/>
            </p:nvSpPr>
            <p:spPr bwMode="ltGray">
              <a:xfrm rot="5737625">
                <a:off x="271" y="3882"/>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5" name="Rectangle 29"/>
              <p:cNvSpPr>
                <a:spLocks noChangeArrowheads="1"/>
              </p:cNvSpPr>
              <p:nvPr userDrawn="1"/>
            </p:nvSpPr>
            <p:spPr bwMode="ltGray">
              <a:xfrm rot="4715477">
                <a:off x="517" y="382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6" name="Rectangle 30"/>
              <p:cNvSpPr>
                <a:spLocks noChangeArrowheads="1"/>
              </p:cNvSpPr>
              <p:nvPr userDrawn="1"/>
            </p:nvSpPr>
            <p:spPr bwMode="ltGray">
              <a:xfrm rot="4924949">
                <a:off x="486" y="3834"/>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7" name="Rectangle 31"/>
              <p:cNvSpPr>
                <a:spLocks noChangeArrowheads="1"/>
              </p:cNvSpPr>
              <p:nvPr userDrawn="1"/>
            </p:nvSpPr>
            <p:spPr bwMode="ltGray">
              <a:xfrm rot="4924949">
                <a:off x="456" y="384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8" name="Rectangle 32"/>
              <p:cNvSpPr>
                <a:spLocks noChangeArrowheads="1"/>
              </p:cNvSpPr>
              <p:nvPr userDrawn="1"/>
            </p:nvSpPr>
            <p:spPr bwMode="ltGray">
              <a:xfrm rot="5041352">
                <a:off x="427" y="3850"/>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49" name="Rectangle 33"/>
              <p:cNvSpPr>
                <a:spLocks noChangeArrowheads="1"/>
              </p:cNvSpPr>
              <p:nvPr userDrawn="1"/>
            </p:nvSpPr>
            <p:spPr bwMode="ltGray">
              <a:xfrm rot="3816889">
                <a:off x="664" y="3762"/>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0" name="Rectangle 34"/>
              <p:cNvSpPr>
                <a:spLocks noChangeArrowheads="1"/>
              </p:cNvSpPr>
              <p:nvPr userDrawn="1"/>
            </p:nvSpPr>
            <p:spPr bwMode="ltGray">
              <a:xfrm rot="3816889">
                <a:off x="634" y="3780"/>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1" name="Rectangle 35"/>
              <p:cNvSpPr>
                <a:spLocks noChangeArrowheads="1"/>
              </p:cNvSpPr>
              <p:nvPr userDrawn="1"/>
            </p:nvSpPr>
            <p:spPr bwMode="ltGray">
              <a:xfrm rot="4104184">
                <a:off x="606" y="3790"/>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2" name="Rectangle 36"/>
              <p:cNvSpPr>
                <a:spLocks noChangeArrowheads="1"/>
              </p:cNvSpPr>
              <p:nvPr userDrawn="1"/>
            </p:nvSpPr>
            <p:spPr bwMode="ltGray">
              <a:xfrm rot="4325343">
                <a:off x="575" y="3804"/>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3" name="Rectangle 37"/>
              <p:cNvSpPr>
                <a:spLocks noChangeArrowheads="1"/>
              </p:cNvSpPr>
              <p:nvPr userDrawn="1"/>
            </p:nvSpPr>
            <p:spPr bwMode="ltGray">
              <a:xfrm rot="3368036">
                <a:off x="800" y="3682"/>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4" name="Rectangle 38"/>
              <p:cNvSpPr>
                <a:spLocks noChangeArrowheads="1"/>
              </p:cNvSpPr>
              <p:nvPr userDrawn="1"/>
            </p:nvSpPr>
            <p:spPr bwMode="ltGray">
              <a:xfrm rot="3368036">
                <a:off x="772" y="369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5" name="Rectangle 39"/>
              <p:cNvSpPr>
                <a:spLocks noChangeArrowheads="1"/>
              </p:cNvSpPr>
              <p:nvPr userDrawn="1"/>
            </p:nvSpPr>
            <p:spPr bwMode="ltGray">
              <a:xfrm rot="3368036">
                <a:off x="746" y="3716"/>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6" name="Rectangle 40"/>
              <p:cNvSpPr>
                <a:spLocks noChangeArrowheads="1"/>
              </p:cNvSpPr>
              <p:nvPr userDrawn="1"/>
            </p:nvSpPr>
            <p:spPr bwMode="ltGray">
              <a:xfrm rot="3816889">
                <a:off x="717" y="3734"/>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7" name="Rectangle 41"/>
              <p:cNvSpPr>
                <a:spLocks noChangeArrowheads="1"/>
              </p:cNvSpPr>
              <p:nvPr userDrawn="1"/>
            </p:nvSpPr>
            <p:spPr bwMode="ltGray">
              <a:xfrm rot="2302266">
                <a:off x="923" y="3587"/>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8" name="Rectangle 42"/>
              <p:cNvSpPr>
                <a:spLocks noChangeArrowheads="1"/>
              </p:cNvSpPr>
              <p:nvPr userDrawn="1"/>
            </p:nvSpPr>
            <p:spPr bwMode="ltGray">
              <a:xfrm rot="2302266">
                <a:off x="899" y="360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59" name="Rectangle 43"/>
              <p:cNvSpPr>
                <a:spLocks noChangeArrowheads="1"/>
              </p:cNvSpPr>
              <p:nvPr userDrawn="1"/>
            </p:nvSpPr>
            <p:spPr bwMode="ltGray">
              <a:xfrm rot="2707562">
                <a:off x="876" y="362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0" name="Rectangle 44"/>
              <p:cNvSpPr>
                <a:spLocks noChangeArrowheads="1"/>
              </p:cNvSpPr>
              <p:nvPr userDrawn="1"/>
            </p:nvSpPr>
            <p:spPr bwMode="ltGray">
              <a:xfrm rot="2707562">
                <a:off x="850" y="3644"/>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1" name="Rectangle 45"/>
              <p:cNvSpPr>
                <a:spLocks noChangeArrowheads="1"/>
              </p:cNvSpPr>
              <p:nvPr userDrawn="1"/>
            </p:nvSpPr>
            <p:spPr bwMode="ltGray">
              <a:xfrm rot="1525830">
                <a:off x="1027" y="3473"/>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2" name="Rectangle 46"/>
              <p:cNvSpPr>
                <a:spLocks noChangeArrowheads="1"/>
              </p:cNvSpPr>
              <p:nvPr userDrawn="1"/>
            </p:nvSpPr>
            <p:spPr bwMode="ltGray">
              <a:xfrm rot="1525830">
                <a:off x="1009" y="3497"/>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3" name="Rectangle 47"/>
              <p:cNvSpPr>
                <a:spLocks noChangeArrowheads="1"/>
              </p:cNvSpPr>
              <p:nvPr userDrawn="1"/>
            </p:nvSpPr>
            <p:spPr bwMode="ltGray">
              <a:xfrm rot="1788117">
                <a:off x="990" y="3519"/>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4" name="Rectangle 48"/>
              <p:cNvSpPr>
                <a:spLocks noChangeArrowheads="1"/>
              </p:cNvSpPr>
              <p:nvPr userDrawn="1"/>
            </p:nvSpPr>
            <p:spPr bwMode="ltGray">
              <a:xfrm rot="1788117">
                <a:off x="969" y="354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5" name="Rectangle 49"/>
              <p:cNvSpPr>
                <a:spLocks noChangeArrowheads="1"/>
              </p:cNvSpPr>
              <p:nvPr userDrawn="1"/>
            </p:nvSpPr>
            <p:spPr bwMode="ltGray">
              <a:xfrm rot="841630">
                <a:off x="1113" y="3355"/>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6" name="Rectangle 50"/>
              <p:cNvSpPr>
                <a:spLocks noChangeArrowheads="1"/>
              </p:cNvSpPr>
              <p:nvPr userDrawn="1"/>
            </p:nvSpPr>
            <p:spPr bwMode="ltGray">
              <a:xfrm rot="841630">
                <a:off x="1100" y="337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7" name="Rectangle 51"/>
              <p:cNvSpPr>
                <a:spLocks noChangeArrowheads="1"/>
              </p:cNvSpPr>
              <p:nvPr userDrawn="1"/>
            </p:nvSpPr>
            <p:spPr bwMode="ltGray">
              <a:xfrm rot="1308689">
                <a:off x="1086" y="340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8" name="Rectangle 52"/>
              <p:cNvSpPr>
                <a:spLocks noChangeArrowheads="1"/>
              </p:cNvSpPr>
              <p:nvPr userDrawn="1"/>
            </p:nvSpPr>
            <p:spPr bwMode="ltGray">
              <a:xfrm rot="1308689">
                <a:off x="1064" y="3425"/>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69" name="Rectangle 53"/>
              <p:cNvSpPr>
                <a:spLocks noChangeArrowheads="1"/>
              </p:cNvSpPr>
              <p:nvPr userDrawn="1"/>
            </p:nvSpPr>
            <p:spPr bwMode="ltGray">
              <a:xfrm rot="469913">
                <a:off x="1172" y="3225"/>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0" name="Rectangle 54"/>
              <p:cNvSpPr>
                <a:spLocks noChangeArrowheads="1"/>
              </p:cNvSpPr>
              <p:nvPr userDrawn="1"/>
            </p:nvSpPr>
            <p:spPr bwMode="ltGray">
              <a:xfrm rot="559869">
                <a:off x="1162" y="3250"/>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1" name="Rectangle 55"/>
              <p:cNvSpPr>
                <a:spLocks noChangeArrowheads="1"/>
              </p:cNvSpPr>
              <p:nvPr userDrawn="1"/>
            </p:nvSpPr>
            <p:spPr bwMode="ltGray">
              <a:xfrm rot="734079">
                <a:off x="1154" y="3276"/>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2" name="Rectangle 56"/>
              <p:cNvSpPr>
                <a:spLocks noChangeArrowheads="1"/>
              </p:cNvSpPr>
              <p:nvPr userDrawn="1"/>
            </p:nvSpPr>
            <p:spPr bwMode="ltGray">
              <a:xfrm rot="734079">
                <a:off x="1141" y="3304"/>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3" name="Rectangle 57"/>
              <p:cNvSpPr>
                <a:spLocks noChangeArrowheads="1"/>
              </p:cNvSpPr>
              <p:nvPr userDrawn="1"/>
            </p:nvSpPr>
            <p:spPr bwMode="ltGray">
              <a:xfrm rot="-293905">
                <a:off x="1211" y="3096"/>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4" name="Rectangle 58"/>
              <p:cNvSpPr>
                <a:spLocks noChangeArrowheads="1"/>
              </p:cNvSpPr>
              <p:nvPr userDrawn="1"/>
            </p:nvSpPr>
            <p:spPr bwMode="ltGray">
              <a:xfrm rot="-8">
                <a:off x="1201" y="3122"/>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5" name="Rectangle 59"/>
              <p:cNvSpPr>
                <a:spLocks noChangeArrowheads="1"/>
              </p:cNvSpPr>
              <p:nvPr userDrawn="1"/>
            </p:nvSpPr>
            <p:spPr bwMode="ltGray">
              <a:xfrm rot="-8">
                <a:off x="1200" y="3147"/>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6" name="Rectangle 60"/>
              <p:cNvSpPr>
                <a:spLocks noChangeArrowheads="1"/>
              </p:cNvSpPr>
              <p:nvPr userDrawn="1"/>
            </p:nvSpPr>
            <p:spPr bwMode="ltGray">
              <a:xfrm rot="214188">
                <a:off x="1189" y="3173"/>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7" name="Rectangle 61"/>
              <p:cNvSpPr>
                <a:spLocks noChangeArrowheads="1"/>
              </p:cNvSpPr>
              <p:nvPr userDrawn="1"/>
            </p:nvSpPr>
            <p:spPr bwMode="ltGray">
              <a:xfrm rot="-682388">
                <a:off x="1219" y="296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8" name="Rectangle 62"/>
              <p:cNvSpPr>
                <a:spLocks noChangeArrowheads="1"/>
              </p:cNvSpPr>
              <p:nvPr userDrawn="1"/>
            </p:nvSpPr>
            <p:spPr bwMode="ltGray">
              <a:xfrm rot="-480400">
                <a:off x="1220" y="2991"/>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79" name="Rectangle 63"/>
              <p:cNvSpPr>
                <a:spLocks noChangeArrowheads="1"/>
              </p:cNvSpPr>
              <p:nvPr userDrawn="1"/>
            </p:nvSpPr>
            <p:spPr bwMode="ltGray">
              <a:xfrm rot="-480400">
                <a:off x="1220" y="301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0" name="Rectangle 64"/>
              <p:cNvSpPr>
                <a:spLocks noChangeArrowheads="1"/>
              </p:cNvSpPr>
              <p:nvPr userDrawn="1"/>
            </p:nvSpPr>
            <p:spPr bwMode="ltGray">
              <a:xfrm rot="-270546">
                <a:off x="1219" y="3041"/>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1" name="Rectangle 65"/>
              <p:cNvSpPr>
                <a:spLocks noChangeArrowheads="1"/>
              </p:cNvSpPr>
              <p:nvPr userDrawn="1"/>
            </p:nvSpPr>
            <p:spPr bwMode="ltGray">
              <a:xfrm rot="-1132286">
                <a:off x="1207" y="2843"/>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2" name="Rectangle 66"/>
              <p:cNvSpPr>
                <a:spLocks noChangeArrowheads="1"/>
              </p:cNvSpPr>
              <p:nvPr userDrawn="1"/>
            </p:nvSpPr>
            <p:spPr bwMode="ltGray">
              <a:xfrm rot="-969272">
                <a:off x="1213" y="2864"/>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3" name="Rectangle 67"/>
              <p:cNvSpPr>
                <a:spLocks noChangeArrowheads="1"/>
              </p:cNvSpPr>
              <p:nvPr userDrawn="1"/>
            </p:nvSpPr>
            <p:spPr bwMode="ltGray">
              <a:xfrm rot="-969272">
                <a:off x="1216" y="2888"/>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4" name="Rectangle 68"/>
              <p:cNvSpPr>
                <a:spLocks noChangeArrowheads="1"/>
              </p:cNvSpPr>
              <p:nvPr userDrawn="1"/>
            </p:nvSpPr>
            <p:spPr bwMode="ltGray">
              <a:xfrm rot="-806259">
                <a:off x="1219" y="291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5" name="Rectangle 69"/>
              <p:cNvSpPr>
                <a:spLocks noChangeArrowheads="1"/>
              </p:cNvSpPr>
              <p:nvPr userDrawn="1"/>
            </p:nvSpPr>
            <p:spPr bwMode="ltGray">
              <a:xfrm rot="-1543941">
                <a:off x="1165" y="2727"/>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6" name="Rectangle 70"/>
              <p:cNvSpPr>
                <a:spLocks noChangeArrowheads="1"/>
              </p:cNvSpPr>
              <p:nvPr userDrawn="1"/>
            </p:nvSpPr>
            <p:spPr bwMode="ltGray">
              <a:xfrm rot="-1341953">
                <a:off x="1176" y="2752"/>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7" name="Rectangle 71"/>
              <p:cNvSpPr>
                <a:spLocks noChangeArrowheads="1"/>
              </p:cNvSpPr>
              <p:nvPr userDrawn="1"/>
            </p:nvSpPr>
            <p:spPr bwMode="ltGray">
              <a:xfrm rot="-1341953">
                <a:off x="1184" y="277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8" name="Rectangle 72"/>
              <p:cNvSpPr>
                <a:spLocks noChangeArrowheads="1"/>
              </p:cNvSpPr>
              <p:nvPr userDrawn="1"/>
            </p:nvSpPr>
            <p:spPr bwMode="ltGray">
              <a:xfrm rot="-1341953">
                <a:off x="1194" y="279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89" name="Rectangle 73"/>
              <p:cNvSpPr>
                <a:spLocks noChangeArrowheads="1"/>
              </p:cNvSpPr>
              <p:nvPr userDrawn="1"/>
            </p:nvSpPr>
            <p:spPr bwMode="ltGray">
              <a:xfrm rot="-1928746">
                <a:off x="1101" y="2628"/>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0" name="Rectangle 74"/>
              <p:cNvSpPr>
                <a:spLocks noChangeArrowheads="1"/>
              </p:cNvSpPr>
              <p:nvPr userDrawn="1"/>
            </p:nvSpPr>
            <p:spPr bwMode="ltGray">
              <a:xfrm rot="-1844175">
                <a:off x="1114" y="2645"/>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1" name="Rectangle 75"/>
              <p:cNvSpPr>
                <a:spLocks noChangeArrowheads="1"/>
              </p:cNvSpPr>
              <p:nvPr userDrawn="1"/>
            </p:nvSpPr>
            <p:spPr bwMode="ltGray">
              <a:xfrm rot="-1752383">
                <a:off x="1129" y="2667"/>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2" name="Rectangle 76"/>
              <p:cNvSpPr>
                <a:spLocks noChangeArrowheads="1"/>
              </p:cNvSpPr>
              <p:nvPr userDrawn="1"/>
            </p:nvSpPr>
            <p:spPr bwMode="ltGray">
              <a:xfrm rot="-1752383">
                <a:off x="1142" y="2684"/>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3" name="Rectangle 77"/>
              <p:cNvSpPr>
                <a:spLocks noChangeArrowheads="1"/>
              </p:cNvSpPr>
              <p:nvPr userDrawn="1"/>
            </p:nvSpPr>
            <p:spPr bwMode="ltGray">
              <a:xfrm rot="-2466736">
                <a:off x="1014" y="2538"/>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4" name="Rectangle 78"/>
              <p:cNvSpPr>
                <a:spLocks noChangeArrowheads="1"/>
              </p:cNvSpPr>
              <p:nvPr userDrawn="1"/>
            </p:nvSpPr>
            <p:spPr bwMode="ltGray">
              <a:xfrm rot="-2466736">
                <a:off x="1035" y="2557"/>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5" name="Rectangle 79"/>
              <p:cNvSpPr>
                <a:spLocks noChangeArrowheads="1"/>
              </p:cNvSpPr>
              <p:nvPr userDrawn="1"/>
            </p:nvSpPr>
            <p:spPr bwMode="ltGray">
              <a:xfrm rot="-2466736">
                <a:off x="1050" y="2574"/>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6" name="Rectangle 80"/>
              <p:cNvSpPr>
                <a:spLocks noChangeArrowheads="1"/>
              </p:cNvSpPr>
              <p:nvPr userDrawn="1"/>
            </p:nvSpPr>
            <p:spPr bwMode="ltGray">
              <a:xfrm rot="-2342866">
                <a:off x="1068" y="2590"/>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7"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a:defRPr/>
                </a:pPr>
                <a:endParaRPr lang="zh-CN" altLang="en-US"/>
              </a:p>
            </p:txBody>
          </p:sp>
          <p:sp>
            <p:nvSpPr>
              <p:cNvPr id="1098" name="Rectangle 82"/>
              <p:cNvSpPr>
                <a:spLocks noChangeArrowheads="1"/>
              </p:cNvSpPr>
              <p:nvPr userDrawn="1"/>
            </p:nvSpPr>
            <p:spPr bwMode="ltGray">
              <a:xfrm rot="6575641">
                <a:off x="-217" y="3138"/>
                <a:ext cx="122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099" name="Rectangle 83"/>
              <p:cNvSpPr>
                <a:spLocks noChangeArrowheads="1"/>
              </p:cNvSpPr>
              <p:nvPr userDrawn="1"/>
            </p:nvSpPr>
            <p:spPr bwMode="ltGray">
              <a:xfrm rot="238799">
                <a:off x="4" y="3146"/>
                <a:ext cx="103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0" name="Rectangle 84"/>
              <p:cNvSpPr>
                <a:spLocks noChangeArrowheads="1"/>
              </p:cNvSpPr>
              <p:nvPr userDrawn="1"/>
            </p:nvSpPr>
            <p:spPr bwMode="ltGray">
              <a:xfrm rot="-2957028">
                <a:off x="907" y="2472"/>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1" name="Rectangle 85"/>
              <p:cNvSpPr>
                <a:spLocks noChangeArrowheads="1"/>
              </p:cNvSpPr>
              <p:nvPr userDrawn="1"/>
            </p:nvSpPr>
            <p:spPr bwMode="ltGray">
              <a:xfrm rot="-2957028">
                <a:off x="930" y="2486"/>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2" name="Rectangle 86"/>
              <p:cNvSpPr>
                <a:spLocks noChangeArrowheads="1"/>
              </p:cNvSpPr>
              <p:nvPr userDrawn="1"/>
            </p:nvSpPr>
            <p:spPr bwMode="ltGray">
              <a:xfrm rot="-2957028">
                <a:off x="954" y="2497"/>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3" name="Rectangle 87"/>
              <p:cNvSpPr>
                <a:spLocks noChangeArrowheads="1"/>
              </p:cNvSpPr>
              <p:nvPr userDrawn="1"/>
            </p:nvSpPr>
            <p:spPr bwMode="ltGray">
              <a:xfrm rot="-2661033">
                <a:off x="974" y="2509"/>
                <a:ext cx="86"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4" name="Rectangle 88"/>
              <p:cNvSpPr>
                <a:spLocks noChangeArrowheads="1"/>
              </p:cNvSpPr>
              <p:nvPr userDrawn="1"/>
            </p:nvSpPr>
            <p:spPr bwMode="ltGray">
              <a:xfrm rot="-3638503">
                <a:off x="788" y="2426"/>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5" name="Rectangle 89"/>
              <p:cNvSpPr>
                <a:spLocks noChangeArrowheads="1"/>
              </p:cNvSpPr>
              <p:nvPr userDrawn="1"/>
            </p:nvSpPr>
            <p:spPr bwMode="ltGray">
              <a:xfrm rot="-3638503">
                <a:off x="815" y="2434"/>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6" name="Rectangle 90"/>
              <p:cNvSpPr>
                <a:spLocks noChangeArrowheads="1"/>
              </p:cNvSpPr>
              <p:nvPr userDrawn="1"/>
            </p:nvSpPr>
            <p:spPr bwMode="ltGray">
              <a:xfrm rot="-3514633">
                <a:off x="837" y="2440"/>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7" name="Rectangle 91"/>
              <p:cNvSpPr>
                <a:spLocks noChangeArrowheads="1"/>
              </p:cNvSpPr>
              <p:nvPr userDrawn="1"/>
            </p:nvSpPr>
            <p:spPr bwMode="ltGray">
              <a:xfrm rot="-3220799">
                <a:off x="862" y="2452"/>
                <a:ext cx="8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8" name="Rectangle 92"/>
              <p:cNvSpPr>
                <a:spLocks noChangeArrowheads="1"/>
              </p:cNvSpPr>
              <p:nvPr userDrawn="1"/>
            </p:nvSpPr>
            <p:spPr bwMode="ltGray">
              <a:xfrm rot="-4338250">
                <a:off x="649" y="2396"/>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09" name="Rectangle 93"/>
              <p:cNvSpPr>
                <a:spLocks noChangeArrowheads="1"/>
              </p:cNvSpPr>
              <p:nvPr userDrawn="1"/>
            </p:nvSpPr>
            <p:spPr bwMode="ltGray">
              <a:xfrm rot="-4250359">
                <a:off x="677" y="2402"/>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0" name="Rectangle 94"/>
              <p:cNvSpPr>
                <a:spLocks noChangeArrowheads="1"/>
              </p:cNvSpPr>
              <p:nvPr userDrawn="1"/>
            </p:nvSpPr>
            <p:spPr bwMode="ltGray">
              <a:xfrm rot="-4250359">
                <a:off x="708" y="2406"/>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1" name="Rectangle 95"/>
              <p:cNvSpPr>
                <a:spLocks noChangeArrowheads="1"/>
              </p:cNvSpPr>
              <p:nvPr userDrawn="1"/>
            </p:nvSpPr>
            <p:spPr bwMode="ltGray">
              <a:xfrm rot="-3989246">
                <a:off x="738" y="2410"/>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2" name="Rectangle 96"/>
              <p:cNvSpPr>
                <a:spLocks noChangeArrowheads="1"/>
              </p:cNvSpPr>
              <p:nvPr userDrawn="1"/>
            </p:nvSpPr>
            <p:spPr bwMode="ltGray">
              <a:xfrm rot="-4862215">
                <a:off x="503" y="239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3" name="Rectangle 97"/>
              <p:cNvSpPr>
                <a:spLocks noChangeArrowheads="1"/>
              </p:cNvSpPr>
              <p:nvPr userDrawn="1"/>
            </p:nvSpPr>
            <p:spPr bwMode="ltGray">
              <a:xfrm rot="-4673370">
                <a:off x="534" y="2392"/>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4" name="Rectangle 98"/>
              <p:cNvSpPr>
                <a:spLocks noChangeArrowheads="1"/>
              </p:cNvSpPr>
              <p:nvPr userDrawn="1"/>
            </p:nvSpPr>
            <p:spPr bwMode="ltGray">
              <a:xfrm rot="-4646721">
                <a:off x="563" y="2390"/>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5" name="Rectangle 99"/>
              <p:cNvSpPr>
                <a:spLocks noChangeArrowheads="1"/>
              </p:cNvSpPr>
              <p:nvPr userDrawn="1"/>
            </p:nvSpPr>
            <p:spPr bwMode="ltGray">
              <a:xfrm rot="-4580623">
                <a:off x="595" y="2390"/>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6" name="Rectangle 100"/>
              <p:cNvSpPr>
                <a:spLocks noChangeArrowheads="1"/>
              </p:cNvSpPr>
              <p:nvPr userDrawn="1"/>
            </p:nvSpPr>
            <p:spPr bwMode="ltGray">
              <a:xfrm rot="-5195129">
                <a:off x="355" y="241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7" name="Rectangle 101"/>
              <p:cNvSpPr>
                <a:spLocks noChangeArrowheads="1"/>
              </p:cNvSpPr>
              <p:nvPr userDrawn="1"/>
            </p:nvSpPr>
            <p:spPr bwMode="ltGray">
              <a:xfrm rot="-5360484">
                <a:off x="385" y="2408"/>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8" name="Rectangle 102"/>
              <p:cNvSpPr>
                <a:spLocks noChangeArrowheads="1"/>
              </p:cNvSpPr>
              <p:nvPr userDrawn="1"/>
            </p:nvSpPr>
            <p:spPr bwMode="ltGray">
              <a:xfrm rot="-5288939">
                <a:off x="419" y="2404"/>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19" name="Rectangle 103"/>
              <p:cNvSpPr>
                <a:spLocks noChangeArrowheads="1"/>
              </p:cNvSpPr>
              <p:nvPr userDrawn="1"/>
            </p:nvSpPr>
            <p:spPr bwMode="ltGray">
              <a:xfrm rot="-5164854">
                <a:off x="449" y="2400"/>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0" name="Rectangle 104"/>
              <p:cNvSpPr>
                <a:spLocks noChangeArrowheads="1"/>
              </p:cNvSpPr>
              <p:nvPr userDrawn="1"/>
            </p:nvSpPr>
            <p:spPr bwMode="ltGray">
              <a:xfrm rot="-6132163">
                <a:off x="206" y="245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1" name="Rectangle 105"/>
              <p:cNvSpPr>
                <a:spLocks noChangeArrowheads="1"/>
              </p:cNvSpPr>
              <p:nvPr userDrawn="1"/>
            </p:nvSpPr>
            <p:spPr bwMode="ltGray">
              <a:xfrm rot="-6220433">
                <a:off x="237" y="244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2" name="Rectangle 106"/>
              <p:cNvSpPr>
                <a:spLocks noChangeArrowheads="1"/>
              </p:cNvSpPr>
              <p:nvPr userDrawn="1"/>
            </p:nvSpPr>
            <p:spPr bwMode="ltGray">
              <a:xfrm rot="-6110943">
                <a:off x="266" y="243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3" name="Rectangle 107"/>
              <p:cNvSpPr>
                <a:spLocks noChangeArrowheads="1"/>
              </p:cNvSpPr>
              <p:nvPr userDrawn="1"/>
            </p:nvSpPr>
            <p:spPr bwMode="ltGray">
              <a:xfrm rot="-5919570">
                <a:off x="293" y="2426"/>
                <a:ext cx="69"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4" name="Rectangle 108"/>
              <p:cNvSpPr>
                <a:spLocks noChangeArrowheads="1"/>
              </p:cNvSpPr>
              <p:nvPr userDrawn="1"/>
            </p:nvSpPr>
            <p:spPr bwMode="ltGray">
              <a:xfrm rot="-7376291">
                <a:off x="6" y="254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5" name="Rectangle 109"/>
              <p:cNvSpPr>
                <a:spLocks noChangeArrowheads="1"/>
              </p:cNvSpPr>
              <p:nvPr userDrawn="1"/>
            </p:nvSpPr>
            <p:spPr bwMode="ltGray">
              <a:xfrm rot="-7168347">
                <a:off x="65" y="2516"/>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6" name="Rectangle 110"/>
              <p:cNvSpPr>
                <a:spLocks noChangeArrowheads="1"/>
              </p:cNvSpPr>
              <p:nvPr userDrawn="1"/>
            </p:nvSpPr>
            <p:spPr bwMode="ltGray">
              <a:xfrm rot="-6802416">
                <a:off x="92" y="2502"/>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7" name="Rectangle 111"/>
              <p:cNvSpPr>
                <a:spLocks noChangeArrowheads="1"/>
              </p:cNvSpPr>
              <p:nvPr userDrawn="1"/>
            </p:nvSpPr>
            <p:spPr bwMode="ltGray">
              <a:xfrm rot="-6802416">
                <a:off x="119" y="2492"/>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8" name="Rectangle 112"/>
              <p:cNvSpPr>
                <a:spLocks noChangeArrowheads="1"/>
              </p:cNvSpPr>
              <p:nvPr userDrawn="1"/>
            </p:nvSpPr>
            <p:spPr bwMode="ltGray">
              <a:xfrm rot="-6457704">
                <a:off x="150" y="2478"/>
                <a:ext cx="6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29" name="Rectangle 113"/>
              <p:cNvSpPr>
                <a:spLocks noChangeArrowheads="1"/>
              </p:cNvSpPr>
              <p:nvPr userDrawn="1"/>
            </p:nvSpPr>
            <p:spPr bwMode="ltGray">
              <a:xfrm rot="-1876771">
                <a:off x="0" y="3363"/>
                <a:ext cx="7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0" name="Rectangle 114"/>
              <p:cNvSpPr>
                <a:spLocks noChangeArrowheads="1"/>
              </p:cNvSpPr>
              <p:nvPr userDrawn="1"/>
            </p:nvSpPr>
            <p:spPr bwMode="ltGray">
              <a:xfrm rot="3283992">
                <a:off x="511" y="3478"/>
                <a:ext cx="24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1" name="Rectangle 115"/>
              <p:cNvSpPr>
                <a:spLocks noChangeArrowheads="1"/>
              </p:cNvSpPr>
              <p:nvPr userDrawn="1"/>
            </p:nvSpPr>
            <p:spPr bwMode="ltGray">
              <a:xfrm rot="3283992">
                <a:off x="35" y="2798"/>
                <a:ext cx="24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2" name="Rectangle 116"/>
              <p:cNvSpPr>
                <a:spLocks noChangeArrowheads="1"/>
              </p:cNvSpPr>
              <p:nvPr userDrawn="1"/>
            </p:nvSpPr>
            <p:spPr bwMode="ltGray">
              <a:xfrm rot="-1876771">
                <a:off x="700" y="2851"/>
                <a:ext cx="31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3" name="Rectangle 117"/>
              <p:cNvSpPr>
                <a:spLocks noChangeArrowheads="1"/>
              </p:cNvSpPr>
              <p:nvPr userDrawn="1"/>
            </p:nvSpPr>
            <p:spPr bwMode="ltGray">
              <a:xfrm rot="5908516">
                <a:off x="200" y="3915"/>
                <a:ext cx="138"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4" name="Rectangle 118"/>
              <p:cNvSpPr>
                <a:spLocks noChangeArrowheads="1"/>
              </p:cNvSpPr>
              <p:nvPr userDrawn="1"/>
            </p:nvSpPr>
            <p:spPr bwMode="ltGray">
              <a:xfrm rot="6683973">
                <a:off x="45" y="3915"/>
                <a:ext cx="144"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5" name="Rectangle 119"/>
              <p:cNvSpPr>
                <a:spLocks noChangeArrowheads="1"/>
              </p:cNvSpPr>
              <p:nvPr userDrawn="1"/>
            </p:nvSpPr>
            <p:spPr bwMode="ltGray">
              <a:xfrm rot="5245609">
                <a:off x="361" y="3893"/>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6" name="Rectangle 120"/>
              <p:cNvSpPr>
                <a:spLocks noChangeArrowheads="1"/>
              </p:cNvSpPr>
              <p:nvPr userDrawn="1"/>
            </p:nvSpPr>
            <p:spPr bwMode="ltGray">
              <a:xfrm rot="4500520">
                <a:off x="522" y="3847"/>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7" name="Rectangle 121"/>
              <p:cNvSpPr>
                <a:spLocks noChangeArrowheads="1"/>
              </p:cNvSpPr>
              <p:nvPr userDrawn="1"/>
            </p:nvSpPr>
            <p:spPr bwMode="ltGray">
              <a:xfrm rot="3805227">
                <a:off x="670" y="3778"/>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8" name="Rectangle 122"/>
              <p:cNvSpPr>
                <a:spLocks noChangeArrowheads="1"/>
              </p:cNvSpPr>
              <p:nvPr userDrawn="1"/>
            </p:nvSpPr>
            <p:spPr bwMode="ltGray">
              <a:xfrm rot="3060138">
                <a:off x="813" y="3688"/>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39" name="Rectangle 123"/>
              <p:cNvSpPr>
                <a:spLocks noChangeArrowheads="1"/>
              </p:cNvSpPr>
              <p:nvPr userDrawn="1"/>
            </p:nvSpPr>
            <p:spPr bwMode="ltGray">
              <a:xfrm rot="2090281">
                <a:off x="938" y="3582"/>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0" name="Rectangle 124"/>
              <p:cNvSpPr>
                <a:spLocks noChangeArrowheads="1"/>
              </p:cNvSpPr>
              <p:nvPr userDrawn="1"/>
            </p:nvSpPr>
            <p:spPr bwMode="ltGray">
              <a:xfrm rot="-7168347">
                <a:off x="-18" y="2506"/>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1" name="Rectangle 125"/>
              <p:cNvSpPr>
                <a:spLocks noChangeArrowheads="1"/>
              </p:cNvSpPr>
              <p:nvPr userDrawn="1"/>
            </p:nvSpPr>
            <p:spPr bwMode="ltGray">
              <a:xfrm rot="-6406501">
                <a:off x="136" y="2433"/>
                <a:ext cx="132"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2" name="Rectangle 126"/>
              <p:cNvSpPr>
                <a:spLocks noChangeArrowheads="1"/>
              </p:cNvSpPr>
              <p:nvPr userDrawn="1"/>
            </p:nvSpPr>
            <p:spPr bwMode="ltGray">
              <a:xfrm rot="-4970620">
                <a:off x="447" y="2364"/>
                <a:ext cx="138"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3" name="Rectangle 127"/>
              <p:cNvSpPr>
                <a:spLocks noChangeArrowheads="1"/>
              </p:cNvSpPr>
              <p:nvPr userDrawn="1"/>
            </p:nvSpPr>
            <p:spPr bwMode="ltGray">
              <a:xfrm rot="-4298502">
                <a:off x="597" y="2360"/>
                <a:ext cx="150"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4" name="Rectangle 128"/>
              <p:cNvSpPr>
                <a:spLocks noChangeArrowheads="1"/>
              </p:cNvSpPr>
              <p:nvPr userDrawn="1"/>
            </p:nvSpPr>
            <p:spPr bwMode="ltGray">
              <a:xfrm rot="-3676305">
                <a:off x="739" y="2386"/>
                <a:ext cx="155"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5" name="Rectangle 129"/>
              <p:cNvSpPr>
                <a:spLocks noChangeArrowheads="1"/>
              </p:cNvSpPr>
              <p:nvPr userDrawn="1"/>
            </p:nvSpPr>
            <p:spPr bwMode="ltGray">
              <a:xfrm rot="-3188616">
                <a:off x="869" y="2430"/>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6" name="Rectangle 130"/>
              <p:cNvSpPr>
                <a:spLocks noChangeArrowheads="1"/>
              </p:cNvSpPr>
              <p:nvPr userDrawn="1"/>
            </p:nvSpPr>
            <p:spPr bwMode="ltGray">
              <a:xfrm rot="-2610246">
                <a:off x="984" y="2497"/>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7" name="Rectangle 131"/>
              <p:cNvSpPr>
                <a:spLocks noChangeArrowheads="1"/>
              </p:cNvSpPr>
              <p:nvPr userDrawn="1"/>
            </p:nvSpPr>
            <p:spPr bwMode="ltGray">
              <a:xfrm rot="-2190008">
                <a:off x="1075" y="2585"/>
                <a:ext cx="173"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8" name="Rectangle 132"/>
              <p:cNvSpPr>
                <a:spLocks noChangeArrowheads="1"/>
              </p:cNvSpPr>
              <p:nvPr userDrawn="1"/>
            </p:nvSpPr>
            <p:spPr bwMode="ltGray">
              <a:xfrm rot="-1728558">
                <a:off x="1147" y="2688"/>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49" name="Rectangle 133"/>
              <p:cNvSpPr>
                <a:spLocks noChangeArrowheads="1"/>
              </p:cNvSpPr>
              <p:nvPr userDrawn="1"/>
            </p:nvSpPr>
            <p:spPr bwMode="ltGray">
              <a:xfrm rot="-1172118">
                <a:off x="1198" y="2805"/>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50" name="Rectangle 134"/>
              <p:cNvSpPr>
                <a:spLocks noChangeArrowheads="1"/>
              </p:cNvSpPr>
              <p:nvPr userDrawn="1"/>
            </p:nvSpPr>
            <p:spPr bwMode="ltGray">
              <a:xfrm rot="-753845">
                <a:off x="1218" y="2930"/>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51" name="Rectangle 135"/>
              <p:cNvSpPr>
                <a:spLocks noChangeArrowheads="1"/>
              </p:cNvSpPr>
              <p:nvPr userDrawn="1"/>
            </p:nvSpPr>
            <p:spPr bwMode="ltGray">
              <a:xfrm rot="-287823">
                <a:off x="1213" y="3066"/>
                <a:ext cx="167"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52" name="Rectangle 136"/>
              <p:cNvSpPr>
                <a:spLocks noChangeArrowheads="1"/>
              </p:cNvSpPr>
              <p:nvPr userDrawn="1"/>
            </p:nvSpPr>
            <p:spPr bwMode="ltGray">
              <a:xfrm rot="696741">
                <a:off x="1126" y="3337"/>
                <a:ext cx="150"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53" name="Rectangle 137"/>
              <p:cNvSpPr>
                <a:spLocks noChangeArrowheads="1"/>
              </p:cNvSpPr>
              <p:nvPr userDrawn="1"/>
            </p:nvSpPr>
            <p:spPr bwMode="ltGray">
              <a:xfrm rot="1529990">
                <a:off x="1041" y="3465"/>
                <a:ext cx="140"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54"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zh-CN" altLang="en-US"/>
              </a:p>
            </p:txBody>
          </p:sp>
          <p:sp>
            <p:nvSpPr>
              <p:cNvPr id="1155"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zh-CN" altLang="en-US"/>
              </a:p>
            </p:txBody>
          </p:sp>
          <p:sp>
            <p:nvSpPr>
              <p:cNvPr id="1156"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zh-CN" altLang="en-US"/>
              </a:p>
            </p:txBody>
          </p:sp>
          <p:sp>
            <p:nvSpPr>
              <p:cNvPr id="1157"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zh-CN" altLang="en-US"/>
              </a:p>
            </p:txBody>
          </p:sp>
          <p:sp>
            <p:nvSpPr>
              <p:cNvPr id="1158"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zh-CN" altLang="en-US"/>
              </a:p>
            </p:txBody>
          </p:sp>
          <p:sp>
            <p:nvSpPr>
              <p:cNvPr id="1159"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zh-CN" altLang="en-US"/>
              </a:p>
            </p:txBody>
          </p:sp>
          <p:sp>
            <p:nvSpPr>
              <p:cNvPr id="1160"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w="9525">
                <a:noFill/>
                <a:round/>
                <a:headEnd/>
                <a:tailEnd/>
              </a:ln>
            </p:spPr>
            <p:txBody>
              <a:bodyPr/>
              <a:lstStyle/>
              <a:p>
                <a:pPr>
                  <a:defRPr/>
                </a:pPr>
                <a:endParaRPr lang="zh-CN" altLang="en-US"/>
              </a:p>
            </p:txBody>
          </p:sp>
          <p:sp>
            <p:nvSpPr>
              <p:cNvPr id="1161"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w="9525">
                <a:noFill/>
                <a:round/>
                <a:headEnd/>
                <a:tailEnd/>
              </a:ln>
            </p:spPr>
            <p:txBody>
              <a:bodyPr/>
              <a:lstStyle/>
              <a:p>
                <a:pPr>
                  <a:defRPr/>
                </a:pPr>
                <a:endParaRPr lang="zh-CN" altLang="en-US"/>
              </a:p>
            </p:txBody>
          </p:sp>
          <p:sp>
            <p:nvSpPr>
              <p:cNvPr id="1162"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w="9525">
                <a:noFill/>
                <a:round/>
                <a:headEnd/>
                <a:tailEnd/>
              </a:ln>
            </p:spPr>
            <p:txBody>
              <a:bodyPr/>
              <a:lstStyle/>
              <a:p>
                <a:pPr>
                  <a:defRPr/>
                </a:pPr>
                <a:endParaRPr lang="zh-CN" altLang="en-US"/>
              </a:p>
            </p:txBody>
          </p:sp>
          <p:sp>
            <p:nvSpPr>
              <p:cNvPr id="1163" name="Rectangle 147"/>
              <p:cNvSpPr>
                <a:spLocks noChangeArrowheads="1"/>
              </p:cNvSpPr>
              <p:nvPr userDrawn="1"/>
            </p:nvSpPr>
            <p:spPr bwMode="ltGray">
              <a:xfrm rot="244926">
                <a:off x="1177" y="3201"/>
                <a:ext cx="161"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64" name="Rectangle 148"/>
              <p:cNvSpPr>
                <a:spLocks noChangeArrowheads="1"/>
              </p:cNvSpPr>
              <p:nvPr userDrawn="1"/>
            </p:nvSpPr>
            <p:spPr bwMode="ltGray">
              <a:xfrm rot="-5598588">
                <a:off x="290" y="2386"/>
                <a:ext cx="138" cy="12"/>
              </a:xfrm>
              <a:prstGeom prst="rect">
                <a:avLst/>
              </a:prstGeom>
              <a:solidFill>
                <a:schemeClr val="bg2"/>
              </a:solidFill>
              <a:ln>
                <a:noFill/>
              </a:ln>
              <a:effectLst/>
            </p:spPr>
            <p:txBody>
              <a:bodyPr wrap="none" anchor="ct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defRPr/>
                </a:pPr>
                <a:endParaRPr lang="zh-CN" altLang="en-US"/>
              </a:p>
            </p:txBody>
          </p:sp>
          <p:sp>
            <p:nvSpPr>
              <p:cNvPr id="1165"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zh-CN" altLang="en-US"/>
              </a:p>
            </p:txBody>
          </p:sp>
          <p:sp>
            <p:nvSpPr>
              <p:cNvPr id="1166" name="Freeform 150"/>
              <p:cNvSpPr>
                <a:spLocks/>
              </p:cNvSpPr>
              <p:nvPr userDrawn="1"/>
            </p:nvSpPr>
            <p:spPr bwMode="ltGray">
              <a:xfrm rot="-2857037">
                <a:off x="619" y="3550"/>
                <a:ext cx="68" cy="69"/>
              </a:xfrm>
              <a:custGeom>
                <a:avLst/>
                <a:gdLst>
                  <a:gd name="T0" fmla="*/ 0 w 144"/>
                  <a:gd name="T1" fmla="*/ 0 h 154"/>
                  <a:gd name="T2" fmla="*/ 0 w 144"/>
                  <a:gd name="T3" fmla="*/ 0 h 154"/>
                  <a:gd name="T4" fmla="*/ 0 w 144"/>
                  <a:gd name="T5" fmla="*/ 0 h 154"/>
                  <a:gd name="T6" fmla="*/ 0 w 144"/>
                  <a:gd name="T7" fmla="*/ 0 h 154"/>
                  <a:gd name="T8" fmla="*/ 0 w 144"/>
                  <a:gd name="T9" fmla="*/ 0 h 154"/>
                  <a:gd name="T10" fmla="*/ 0 w 144"/>
                  <a:gd name="T11" fmla="*/ 0 h 154"/>
                  <a:gd name="T12" fmla="*/ 0 w 144"/>
                  <a:gd name="T13" fmla="*/ 0 h 154"/>
                  <a:gd name="T14" fmla="*/ 0 w 144"/>
                  <a:gd name="T15" fmla="*/ 0 h 154"/>
                  <a:gd name="T16" fmla="*/ 0 w 144"/>
                  <a:gd name="T17" fmla="*/ 0 h 154"/>
                  <a:gd name="T18" fmla="*/ 0 w 144"/>
                  <a:gd name="T19" fmla="*/ 0 h 154"/>
                  <a:gd name="T20" fmla="*/ 0 w 144"/>
                  <a:gd name="T21" fmla="*/ 0 h 154"/>
                  <a:gd name="T22" fmla="*/ 0 w 144"/>
                  <a:gd name="T23" fmla="*/ 0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zh-CN" altLang="en-US"/>
              </a:p>
            </p:txBody>
          </p:sp>
          <p:sp>
            <p:nvSpPr>
              <p:cNvPr id="45207"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p:spPr>
            <p:txBody>
              <a:bodyPr/>
              <a:lstStyle/>
              <a:p>
                <a:pPr eaLnBrk="1" hangingPunct="1">
                  <a:defRPr/>
                </a:pPr>
                <a:endParaRPr lang="zh-CN" altLang="en-US"/>
              </a:p>
            </p:txBody>
          </p:sp>
          <p:sp>
            <p:nvSpPr>
              <p:cNvPr id="45208"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p:spPr>
            <p:txBody>
              <a:bodyPr/>
              <a:lstStyle/>
              <a:p>
                <a:pPr eaLnBrk="1" hangingPunct="1">
                  <a:defRPr/>
                </a:pPr>
                <a:endParaRPr lang="zh-CN" altLang="en-US"/>
              </a:p>
            </p:txBody>
          </p:sp>
        </p:grpSp>
      </p:grpSp>
      <p:sp>
        <p:nvSpPr>
          <p:cNvPr id="45209" name="Rectangle 153"/>
          <p:cNvSpPr>
            <a:spLocks noGrp="1" noRot="1" noChangeArrowheads="1"/>
          </p:cNvSpPr>
          <p:nvPr>
            <p:ph type="title"/>
          </p:nvPr>
        </p:nvSpPr>
        <p:spPr bwMode="auto">
          <a:xfrm>
            <a:off x="301625" y="228600"/>
            <a:ext cx="8540750" cy="11430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45210" name="Rectangle 154"/>
          <p:cNvSpPr>
            <a:spLocks noGrp="1" noChangeArrowheads="1"/>
          </p:cNvSpPr>
          <p:nvPr>
            <p:ph type="dt" sz="half" idx="2"/>
          </p:nvPr>
        </p:nvSpPr>
        <p:spPr bwMode="auto">
          <a:xfrm>
            <a:off x="301625" y="6245225"/>
            <a:ext cx="2289175"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latin typeface="Arial" panose="020B0604020202020204" pitchFamily="34" charset="0"/>
                <a:ea typeface="宋体" panose="02010600030101010101" pitchFamily="2" charset="-122"/>
              </a:defRPr>
            </a:lvl1pPr>
          </a:lstStyle>
          <a:p>
            <a:pPr>
              <a:defRPr/>
            </a:pPr>
            <a:fld id="{43127539-00C3-482B-9F1B-A3F750432621}" type="datetimeFigureOut">
              <a:rPr lang="zh-CN" altLang="en-US"/>
              <a:pPr>
                <a:defRPr/>
              </a:pPr>
              <a:t>2019/9/6</a:t>
            </a:fld>
            <a:endParaRPr lang="en-US" altLang="zh-CN"/>
          </a:p>
        </p:txBody>
      </p:sp>
      <p:sp>
        <p:nvSpPr>
          <p:cNvPr id="45211" name="Rectangle 15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000">
                <a:latin typeface="Arial" panose="020B0604020202020204" pitchFamily="34" charset="0"/>
                <a:ea typeface="宋体" panose="02010600030101010101" pitchFamily="2" charset="-122"/>
              </a:defRPr>
            </a:lvl1pPr>
          </a:lstStyle>
          <a:p>
            <a:pPr>
              <a:defRPr/>
            </a:pPr>
            <a:endParaRPr lang="en-US" altLang="zh-CN"/>
          </a:p>
        </p:txBody>
      </p:sp>
      <p:sp>
        <p:nvSpPr>
          <p:cNvPr id="45212" name="Rectangle 156"/>
          <p:cNvSpPr>
            <a:spLocks noGrp="1" noChangeArrowheads="1"/>
          </p:cNvSpPr>
          <p:nvPr>
            <p:ph type="sldNum" sz="quarter" idx="4"/>
          </p:nvPr>
        </p:nvSpPr>
        <p:spPr bwMode="auto">
          <a:xfrm>
            <a:off x="6553200" y="6245225"/>
            <a:ext cx="2289175"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Arial" charset="0"/>
              </a:defRPr>
            </a:lvl1pPr>
          </a:lstStyle>
          <a:p>
            <a:pPr>
              <a:defRPr/>
            </a:pPr>
            <a:fld id="{24D4CB1A-5A0E-4F7D-B879-49E5FF9F1F1B}" type="slidenum">
              <a:rPr lang="zh-CN" altLang="en-US"/>
              <a:pPr>
                <a:defRPr/>
              </a:pPr>
              <a:t>‹#›</a:t>
            </a:fld>
            <a:endParaRPr lang="en-US" altLang="zh-CN"/>
          </a:p>
        </p:txBody>
      </p:sp>
      <p:sp>
        <p:nvSpPr>
          <p:cNvPr id="45213" name="Rectangle 157"/>
          <p:cNvSpPr>
            <a:spLocks noGrp="1" noRot="1" noChangeArrowheads="1"/>
          </p:cNvSpPr>
          <p:nvPr>
            <p:ph type="body" idx="1"/>
          </p:nvPr>
        </p:nvSpPr>
        <p:spPr bwMode="auto">
          <a:xfrm>
            <a:off x="301625" y="1600200"/>
            <a:ext cx="8540750" cy="4498975"/>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 bg1="dk2" tx1="lt1" bg2="dk1" tx2="lt2" accent1="accent1" accent2="accent2" accent3="accent3" accent4="accent4" accent5="accent5" accent6="accent6" hlink="hlink" folHlink="folHlink"/>
  <p:sldLayoutIdLst>
    <p:sldLayoutId id="2147483786"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SzPct val="80000"/>
        <a:buFont typeface="Arial" charset="0"/>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Font typeface="Wingdings"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SzPct val="80000"/>
        <a:buFont typeface="Arial" charset="0"/>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yjsjw.sta.edu.cn/eams/login.action" TargetMode="External"/><Relationship Id="rId2" Type="http://schemas.openxmlformats.org/officeDocument/2006/relationships/hyperlink" Target="http://yjs.sta.edu.cn/"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yjsjw.sta.edu.cn/eams/login.action"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yjsjw.sta.edu.cn/eams/login.action" TargetMode="Externa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yjsjw.sta.edu.cn/eams/login.action"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idx="4294967295"/>
          </p:nvPr>
        </p:nvSpPr>
        <p:spPr>
          <a:xfrm>
            <a:off x="304800" y="1600200"/>
            <a:ext cx="8534400" cy="1828800"/>
          </a:xfrm>
        </p:spPr>
        <p:txBody>
          <a:bodyPr anchor="b" anchorCtr="1"/>
          <a:lstStyle/>
          <a:p>
            <a:pPr eaLnBrk="1" hangingPunct="1">
              <a:defRPr/>
            </a:pPr>
            <a:r>
              <a:rPr lang="en-US" altLang="zh-CN" sz="7000" dirty="0"/>
              <a:t>2019-2020</a:t>
            </a:r>
            <a:r>
              <a:rPr lang="zh-CN" altLang="en-US" sz="7000" dirty="0"/>
              <a:t>秋学期</a:t>
            </a:r>
            <a:br>
              <a:rPr lang="zh-CN" altLang="en-US" sz="7000" dirty="0"/>
            </a:br>
            <a:r>
              <a:rPr lang="zh-CN" altLang="en-US" sz="7000" dirty="0"/>
              <a:t>研 究 生 入 学 说 明</a:t>
            </a:r>
            <a:endParaRPr lang="en-US" altLang="zh-CN" sz="7000" dirty="0"/>
          </a:p>
        </p:txBody>
      </p:sp>
      <p:sp>
        <p:nvSpPr>
          <p:cNvPr id="4099" name="Rectangle 3"/>
          <p:cNvSpPr>
            <a:spLocks noGrp="1" noChangeArrowheads="1"/>
          </p:cNvSpPr>
          <p:nvPr>
            <p:ph type="subTitle" idx="4294967295"/>
          </p:nvPr>
        </p:nvSpPr>
        <p:spPr>
          <a:xfrm>
            <a:off x="1219200" y="3733800"/>
            <a:ext cx="6642100" cy="1741488"/>
          </a:xfrm>
        </p:spPr>
        <p:txBody>
          <a:bodyPr/>
          <a:lstStyle/>
          <a:p>
            <a:pPr marL="0" indent="0" algn="ctr" eaLnBrk="1" hangingPunct="1">
              <a:buFont typeface="Arial" panose="020B0604020202020204" pitchFamily="34" charset="0"/>
              <a:buNone/>
              <a:defRPr/>
            </a:pPr>
            <a:r>
              <a:rPr lang="en-US" altLang="zh-CN" sz="3600" dirty="0">
                <a:solidFill>
                  <a:schemeClr val="tx2"/>
                </a:solidFill>
                <a:latin typeface="Arial" panose="020B0604020202020204" pitchFamily="34" charset="0"/>
                <a:ea typeface="幼圆" panose="02010509060101010101" pitchFamily="49" charset="-122"/>
              </a:rPr>
              <a:t>——</a:t>
            </a:r>
            <a:r>
              <a:rPr lang="zh-CN" altLang="en-US" sz="3600" dirty="0">
                <a:solidFill>
                  <a:schemeClr val="tx2"/>
                </a:solidFill>
                <a:latin typeface="幼圆" panose="02010509060101010101" pitchFamily="49" charset="-122"/>
                <a:ea typeface="幼圆" panose="02010509060101010101" pitchFamily="49" charset="-122"/>
              </a:rPr>
              <a:t>培养 选课</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nchorCtr="1"/>
          <a:lstStyle/>
          <a:p>
            <a:pPr eaLnBrk="1" hangingPunct="1">
              <a:defRPr/>
            </a:pPr>
            <a:r>
              <a:rPr lang="zh-CN" altLang="en-US" sz="4000" b="1">
                <a:ea typeface="幼圆" panose="02010509060101010101" pitchFamily="49" charset="-122"/>
              </a:rPr>
              <a:t>博士</a:t>
            </a:r>
            <a:br>
              <a:rPr lang="zh-CN" altLang="en-US" sz="4000" b="1"/>
            </a:br>
            <a:endParaRPr lang="zh-CN" altLang="en-US" sz="4000" b="1"/>
          </a:p>
        </p:txBody>
      </p:sp>
      <p:sp>
        <p:nvSpPr>
          <p:cNvPr id="19459" name="Rectangle 3"/>
          <p:cNvSpPr>
            <a:spLocks noGrp="1" noChangeArrowheads="1"/>
          </p:cNvSpPr>
          <p:nvPr>
            <p:ph type="body" idx="4294967295"/>
          </p:nvPr>
        </p:nvSpPr>
        <p:spPr>
          <a:xfrm>
            <a:off x="381000" y="762000"/>
            <a:ext cx="8458200" cy="6096000"/>
          </a:xfrm>
        </p:spPr>
        <p:txBody>
          <a:bodyPr/>
          <a:lstStyle/>
          <a:p>
            <a:pPr marL="533400" indent="-533400" eaLnBrk="1" hangingPunct="1">
              <a:buFont typeface="Arial" panose="020B0604020202020204" pitchFamily="34" charset="0"/>
              <a:buAutoNum type="arabicPeriod"/>
              <a:defRPr/>
            </a:pPr>
            <a:r>
              <a:rPr lang="zh-CN" altLang="en-US" b="1" dirty="0">
                <a:solidFill>
                  <a:schemeClr val="tx2"/>
                </a:solidFill>
                <a:latin typeface="幼圆" panose="02010509060101010101" pitchFamily="49" charset="-122"/>
                <a:ea typeface="幼圆" panose="02010509060101010101" pitchFamily="49" charset="-122"/>
              </a:rPr>
              <a:t>学制</a:t>
            </a:r>
            <a:endParaRPr lang="en-US" altLang="zh-CN" b="1" dirty="0">
              <a:solidFill>
                <a:schemeClr val="tx2"/>
              </a:solidFill>
              <a:latin typeface="幼圆" panose="02010509060101010101" pitchFamily="49" charset="-122"/>
              <a:ea typeface="幼圆" panose="02010509060101010101" pitchFamily="49" charset="-122"/>
            </a:endParaRPr>
          </a:p>
          <a:p>
            <a:pPr marL="533400" indent="-533400" eaLnBrk="1" hangingPunct="1">
              <a:buFont typeface="Arial" charset="0"/>
              <a:buNone/>
              <a:defRPr/>
            </a:pPr>
            <a:endParaRPr lang="en-US" altLang="zh-CN" sz="2400" b="1" dirty="0">
              <a:latin typeface="幼圆" panose="02010509060101010101" pitchFamily="49" charset="-122"/>
              <a:ea typeface="幼圆" panose="02010509060101010101" pitchFamily="49" charset="-122"/>
            </a:endParaRPr>
          </a:p>
          <a:p>
            <a:pPr marL="533400" indent="-533400" algn="just" eaLnBrk="1" hangingPunct="1">
              <a:buFont typeface="Arial"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1</a:t>
            </a:r>
            <a:r>
              <a:rPr lang="zh-CN" altLang="en-US" sz="2400" b="1" dirty="0">
                <a:latin typeface="幼圆" panose="02010509060101010101" pitchFamily="49" charset="-122"/>
                <a:ea typeface="幼圆" panose="02010509060101010101" pitchFamily="49" charset="-122"/>
              </a:rPr>
              <a:t>）博士生学制为</a:t>
            </a:r>
            <a:r>
              <a:rPr lang="en-US" altLang="zh-CN" sz="2400" b="1" dirty="0">
                <a:latin typeface="幼圆" panose="02010509060101010101" pitchFamily="49" charset="-122"/>
                <a:ea typeface="幼圆" panose="02010509060101010101" pitchFamily="49" charset="-122"/>
              </a:rPr>
              <a:t>4</a:t>
            </a:r>
            <a:r>
              <a:rPr lang="zh-CN" altLang="en-US" sz="2400" b="1" dirty="0">
                <a:latin typeface="幼圆" panose="02010509060101010101" pitchFamily="49" charset="-122"/>
                <a:ea typeface="幼圆" panose="02010509060101010101" pitchFamily="49" charset="-122"/>
              </a:rPr>
              <a:t>年</a:t>
            </a:r>
            <a:r>
              <a:rPr lang="en-US" altLang="zh-CN" sz="2400" b="1" dirty="0">
                <a:latin typeface="幼圆" panose="02010509060101010101" pitchFamily="49" charset="-122"/>
                <a:ea typeface="幼圆" panose="02010509060101010101" pitchFamily="49" charset="-122"/>
              </a:rPr>
              <a:t>,</a:t>
            </a:r>
            <a:r>
              <a:rPr lang="zh-CN" altLang="en-US" sz="2400" b="1" dirty="0">
                <a:latin typeface="幼圆" panose="02010509060101010101" pitchFamily="49" charset="-122"/>
                <a:ea typeface="幼圆" panose="02010509060101010101" pitchFamily="49" charset="-122"/>
              </a:rPr>
              <a:t>培养年限为</a:t>
            </a:r>
            <a:r>
              <a:rPr lang="en-US" altLang="zh-CN" sz="2400" b="1" dirty="0">
                <a:latin typeface="幼圆" panose="02010509060101010101" pitchFamily="49" charset="-122"/>
                <a:ea typeface="幼圆" panose="02010509060101010101" pitchFamily="49" charset="-122"/>
              </a:rPr>
              <a:t>3-8</a:t>
            </a:r>
            <a:r>
              <a:rPr lang="zh-CN" altLang="en-US" sz="2400" b="1" dirty="0">
                <a:latin typeface="幼圆" panose="02010509060101010101" pitchFamily="49" charset="-122"/>
                <a:ea typeface="幼圆" panose="02010509060101010101" pitchFamily="49" charset="-122"/>
              </a:rPr>
              <a:t>年。第</a:t>
            </a:r>
            <a:r>
              <a:rPr lang="en-US" altLang="zh-CN" sz="2400" b="1" dirty="0">
                <a:latin typeface="幼圆" panose="02010509060101010101" pitchFamily="49" charset="-122"/>
                <a:ea typeface="幼圆" panose="02010509060101010101" pitchFamily="49" charset="-122"/>
              </a:rPr>
              <a:t>4</a:t>
            </a:r>
            <a:r>
              <a:rPr lang="zh-CN" altLang="en-US" sz="2400" b="1" dirty="0">
                <a:latin typeface="幼圆" panose="02010509060101010101" pitchFamily="49" charset="-122"/>
                <a:ea typeface="幼圆" panose="02010509060101010101" pitchFamily="49" charset="-122"/>
              </a:rPr>
              <a:t>年之后需缴纳注册及答辩费用。学习年限最长为</a:t>
            </a:r>
            <a:r>
              <a:rPr lang="en-US" altLang="zh-CN" sz="2400" b="1" dirty="0">
                <a:latin typeface="幼圆" panose="02010509060101010101" pitchFamily="49" charset="-122"/>
                <a:ea typeface="幼圆" panose="02010509060101010101" pitchFamily="49" charset="-122"/>
              </a:rPr>
              <a:t>8</a:t>
            </a:r>
            <a:r>
              <a:rPr lang="zh-CN" altLang="en-US" sz="2400" b="1" dirty="0">
                <a:latin typeface="幼圆" panose="02010509060101010101" pitchFamily="49" charset="-122"/>
                <a:ea typeface="幼圆" panose="02010509060101010101" pitchFamily="49" charset="-122"/>
              </a:rPr>
              <a:t>年，超出按结业办理。</a:t>
            </a:r>
            <a:endParaRPr lang="en-US" altLang="zh-CN" sz="2400" b="1" dirty="0">
              <a:latin typeface="幼圆" panose="02010509060101010101" pitchFamily="49" charset="-122"/>
              <a:ea typeface="幼圆" panose="02010509060101010101" pitchFamily="49" charset="-122"/>
            </a:endParaRPr>
          </a:p>
          <a:p>
            <a:pPr marL="533400" indent="-533400" algn="just" eaLnBrk="1" hangingPunct="1">
              <a:buFont typeface="Arial" charset="0"/>
              <a:buNone/>
              <a:defRPr/>
            </a:pPr>
            <a:endParaRPr lang="en-US" altLang="zh-CN" sz="2400" b="1" dirty="0">
              <a:latin typeface="幼圆" panose="02010509060101010101" pitchFamily="49" charset="-122"/>
              <a:ea typeface="幼圆" panose="02010509060101010101" pitchFamily="49" charset="-122"/>
            </a:endParaRPr>
          </a:p>
          <a:p>
            <a:pPr marL="533400" indent="-533400" algn="just" eaLnBrk="1" hangingPunct="1">
              <a:buFont typeface="Arial"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2</a:t>
            </a:r>
            <a:r>
              <a:rPr lang="zh-CN" altLang="en-US" sz="2400" b="1" dirty="0">
                <a:latin typeface="幼圆" panose="02010509060101010101" pitchFamily="49" charset="-122"/>
                <a:ea typeface="幼圆" panose="02010509060101010101" pitchFamily="49" charset="-122"/>
              </a:rPr>
              <a:t>）提前毕业（</a:t>
            </a:r>
            <a:r>
              <a:rPr lang="en-US" altLang="zh-CN" sz="2400" b="1" dirty="0">
                <a:latin typeface="幼圆" panose="02010509060101010101" pitchFamily="49" charset="-122"/>
                <a:ea typeface="幼圆" panose="02010509060101010101" pitchFamily="49" charset="-122"/>
              </a:rPr>
              <a:t>4</a:t>
            </a:r>
            <a:r>
              <a:rPr lang="zh-CN" altLang="en-US" sz="2400" b="1" dirty="0">
                <a:latin typeface="幼圆" panose="02010509060101010101" pitchFamily="49" charset="-122"/>
                <a:ea typeface="幼圆" panose="02010509060101010101" pitchFamily="49" charset="-122"/>
              </a:rPr>
              <a:t>年改</a:t>
            </a:r>
            <a:r>
              <a:rPr lang="en-US" altLang="zh-CN" sz="2400" b="1" dirty="0">
                <a:latin typeface="幼圆" panose="02010509060101010101" pitchFamily="49" charset="-122"/>
                <a:ea typeface="幼圆" panose="02010509060101010101" pitchFamily="49" charset="-122"/>
              </a:rPr>
              <a:t>3</a:t>
            </a:r>
            <a:r>
              <a:rPr lang="zh-CN" altLang="en-US" sz="2400" b="1" dirty="0">
                <a:latin typeface="幼圆" panose="02010509060101010101" pitchFamily="49" charset="-122"/>
                <a:ea typeface="幼圆" panose="02010509060101010101" pitchFamily="49" charset="-122"/>
              </a:rPr>
              <a:t>年）的细则：</a:t>
            </a:r>
            <a:r>
              <a:rPr lang="zh-CN" altLang="en-US" sz="2400" dirty="0">
                <a:latin typeface="幼圆" panose="02010509060101010101" pitchFamily="49" charset="-122"/>
                <a:ea typeface="幼圆" panose="02010509060101010101" pitchFamily="49" charset="-122"/>
              </a:rPr>
              <a:t>第一学年结束之前，即该年</a:t>
            </a:r>
            <a:r>
              <a:rPr lang="en-US" altLang="zh-CN" sz="2400" dirty="0">
                <a:latin typeface="幼圆" panose="02010509060101010101" pitchFamily="49" charset="-122"/>
                <a:ea typeface="幼圆" panose="02010509060101010101" pitchFamily="49" charset="-122"/>
              </a:rPr>
              <a:t>5</a:t>
            </a:r>
            <a:r>
              <a:rPr lang="zh-CN" altLang="en-US" sz="2400" dirty="0">
                <a:latin typeface="幼圆" panose="02010509060101010101" pitchFamily="49" charset="-122"/>
                <a:ea typeface="幼圆" panose="02010509060101010101" pitchFamily="49" charset="-122"/>
              </a:rPr>
              <a:t>月</a:t>
            </a:r>
            <a:r>
              <a:rPr lang="en-US" altLang="zh-CN" sz="2400" dirty="0">
                <a:latin typeface="幼圆" panose="02010509060101010101" pitchFamily="49" charset="-122"/>
                <a:ea typeface="幼圆" panose="02010509060101010101" pitchFamily="49" charset="-122"/>
              </a:rPr>
              <a:t>1</a:t>
            </a:r>
            <a:r>
              <a:rPr lang="zh-CN" altLang="en-US" sz="2400" dirty="0">
                <a:latin typeface="幼圆" panose="02010509060101010101" pitchFamily="49" charset="-122"/>
                <a:ea typeface="幼圆" panose="02010509060101010101" pitchFamily="49" charset="-122"/>
              </a:rPr>
              <a:t>日前提出书面申请。</a:t>
            </a:r>
            <a:endParaRPr lang="en-US" altLang="zh-CN" sz="2400" dirty="0">
              <a:latin typeface="幼圆" panose="02010509060101010101" pitchFamily="49" charset="-122"/>
              <a:ea typeface="幼圆" panose="02010509060101010101" pitchFamily="49" charset="-122"/>
            </a:endParaRPr>
          </a:p>
          <a:p>
            <a:pPr marL="533400" indent="-533400" algn="just" eaLnBrk="1" hangingPunct="1">
              <a:buFont typeface="Arial" charset="0"/>
              <a:buNone/>
              <a:defRPr/>
            </a:pPr>
            <a:endParaRPr lang="en-US" altLang="zh-CN" sz="2400" dirty="0">
              <a:latin typeface="幼圆" panose="02010509060101010101" pitchFamily="49" charset="-122"/>
              <a:ea typeface="幼圆" panose="02010509060101010101" pitchFamily="49" charset="-122"/>
            </a:endParaRPr>
          </a:p>
          <a:p>
            <a:pPr marL="533400" indent="-533400" algn="just" eaLnBrk="1" hangingPunct="1">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3</a:t>
            </a:r>
            <a:r>
              <a:rPr lang="zh-CN" altLang="en-US" sz="2400" b="1" dirty="0">
                <a:latin typeface="幼圆" panose="02010509060101010101" pitchFamily="49" charset="-122"/>
                <a:ea typeface="幼圆" panose="02010509060101010101" pitchFamily="49" charset="-122"/>
              </a:rPr>
              <a:t>）延长学习年限细则：</a:t>
            </a:r>
            <a:r>
              <a:rPr lang="zh-CN" altLang="zh-CN" sz="2400" dirty="0">
                <a:latin typeface="幼圆" panose="02010509060101010101" pitchFamily="49" charset="-122"/>
                <a:ea typeface="幼圆" panose="02010509060101010101" pitchFamily="49" charset="-122"/>
              </a:rPr>
              <a:t>第</a:t>
            </a:r>
            <a:r>
              <a:rPr lang="en-US" altLang="zh-CN" sz="2400" dirty="0">
                <a:latin typeface="幼圆" panose="02010509060101010101" pitchFamily="49" charset="-122"/>
                <a:ea typeface="幼圆" panose="02010509060101010101" pitchFamily="49" charset="-122"/>
              </a:rPr>
              <a:t>5</a:t>
            </a:r>
            <a:r>
              <a:rPr lang="zh-CN" altLang="zh-CN" sz="2400" dirty="0">
                <a:latin typeface="幼圆" panose="02010509060101010101" pitchFamily="49" charset="-122"/>
                <a:ea typeface="幼圆" panose="02010509060101010101" pitchFamily="49" charset="-122"/>
              </a:rPr>
              <a:t>学年开始为</a:t>
            </a:r>
            <a:r>
              <a:rPr lang="zh-CN" altLang="zh-CN" sz="2400" b="1" dirty="0">
                <a:latin typeface="幼圆" panose="02010509060101010101" pitchFamily="49" charset="-122"/>
                <a:ea typeface="幼圆" panose="02010509060101010101" pitchFamily="49" charset="-122"/>
              </a:rPr>
              <a:t>延长学习年限</a:t>
            </a:r>
            <a:r>
              <a:rPr lang="zh-CN" altLang="en-US" sz="2400" b="1" dirty="0">
                <a:latin typeface="幼圆" panose="02010509060101010101" pitchFamily="49" charset="-122"/>
                <a:ea typeface="幼圆" panose="02010509060101010101" pitchFamily="49" charset="-122"/>
              </a:rPr>
              <a:t>，</a:t>
            </a:r>
            <a:r>
              <a:rPr lang="zh-CN" altLang="zh-CN" sz="2400" dirty="0">
                <a:latin typeface="幼圆" panose="02010509060101010101" pitchFamily="49" charset="-122"/>
                <a:ea typeface="幼圆" panose="02010509060101010101" pitchFamily="49" charset="-122"/>
              </a:rPr>
              <a:t>最多延长</a:t>
            </a:r>
            <a:r>
              <a:rPr lang="en-US" altLang="zh-CN" sz="2400" dirty="0">
                <a:latin typeface="幼圆" panose="02010509060101010101" pitchFamily="49" charset="-122"/>
                <a:ea typeface="幼圆" panose="02010509060101010101" pitchFamily="49" charset="-122"/>
              </a:rPr>
              <a:t>2</a:t>
            </a:r>
            <a:r>
              <a:rPr lang="zh-CN" altLang="zh-CN" sz="2400" dirty="0">
                <a:latin typeface="幼圆" panose="02010509060101010101" pitchFamily="49" charset="-122"/>
                <a:ea typeface="幼圆" panose="02010509060101010101" pitchFamily="49" charset="-122"/>
              </a:rPr>
              <a:t>年（包括休学时间）；</a:t>
            </a:r>
            <a:r>
              <a:rPr lang="zh-CN" altLang="en-US" sz="2400" dirty="0">
                <a:latin typeface="幼圆" panose="02010509060101010101" pitchFamily="49" charset="-122"/>
                <a:ea typeface="幼圆" panose="02010509060101010101" pitchFamily="49" charset="-122"/>
              </a:rPr>
              <a:t>延期需在原预计毕业时间提前</a:t>
            </a:r>
            <a:r>
              <a:rPr lang="en-US" altLang="zh-CN" sz="2400" dirty="0">
                <a:latin typeface="幼圆" panose="02010509060101010101" pitchFamily="49" charset="-122"/>
                <a:ea typeface="幼圆" panose="02010509060101010101" pitchFamily="49" charset="-122"/>
              </a:rPr>
              <a:t>4</a:t>
            </a:r>
            <a:r>
              <a:rPr lang="zh-CN" altLang="zh-CN" sz="2400" dirty="0">
                <a:latin typeface="幼圆" panose="02010509060101010101" pitchFamily="49" charset="-122"/>
                <a:ea typeface="幼圆" panose="02010509060101010101" pitchFamily="49" charset="-122"/>
              </a:rPr>
              <a:t>个月书面申请</a:t>
            </a:r>
            <a:r>
              <a:rPr lang="zh-CN" altLang="en-US" sz="2400" dirty="0">
                <a:latin typeface="幼圆" panose="02010509060101010101" pitchFamily="49" charset="-122"/>
                <a:ea typeface="幼圆" panose="02010509060101010101" pitchFamily="49" charset="-122"/>
              </a:rPr>
              <a:t>，</a:t>
            </a:r>
            <a:r>
              <a:rPr lang="zh-CN" altLang="zh-CN" sz="2400" dirty="0">
                <a:latin typeface="幼圆" panose="02010509060101010101" pitchFamily="49" charset="-122"/>
                <a:ea typeface="幼圆" panose="02010509060101010101" pitchFamily="49" charset="-122"/>
              </a:rPr>
              <a:t>经导师</a:t>
            </a:r>
            <a:r>
              <a:rPr lang="zh-CN" altLang="en-US" sz="2400" dirty="0">
                <a:latin typeface="幼圆" panose="02010509060101010101" pitchFamily="49" charset="-122"/>
                <a:ea typeface="幼圆" panose="02010509060101010101" pitchFamily="49" charset="-122"/>
              </a:rPr>
              <a:t>签字</a:t>
            </a:r>
            <a:r>
              <a:rPr lang="zh-CN" altLang="zh-CN" sz="2400" dirty="0">
                <a:latin typeface="幼圆" panose="02010509060101010101" pitchFamily="49" charset="-122"/>
                <a:ea typeface="幼圆" panose="02010509060101010101" pitchFamily="49" charset="-122"/>
              </a:rPr>
              <a:t>同意、研究生部备案（否则算结业）</a:t>
            </a:r>
            <a:r>
              <a:rPr lang="zh-CN" altLang="en-US" sz="2400" dirty="0">
                <a:latin typeface="幼圆" panose="02010509060101010101" pitchFamily="49" charset="-122"/>
                <a:ea typeface="幼圆" panose="02010509060101010101" pitchFamily="49" charset="-122"/>
              </a:rPr>
              <a:t>。</a:t>
            </a:r>
            <a:r>
              <a:rPr lang="zh-CN" altLang="zh-CN" sz="2400" dirty="0">
                <a:solidFill>
                  <a:srgbClr val="CC0000"/>
                </a:solidFill>
                <a:latin typeface="幼圆" panose="02010509060101010101" pitchFamily="49" charset="-122"/>
                <a:ea typeface="幼圆" panose="02010509060101010101" pitchFamily="49" charset="-122"/>
              </a:rPr>
              <a:t>延长期间不享受各种助学政策和公费医疗、不得申请宿舍。具体请参考</a:t>
            </a:r>
            <a:r>
              <a:rPr lang="zh-CN" altLang="en-US" sz="2400" b="1" dirty="0">
                <a:solidFill>
                  <a:srgbClr val="CC0000"/>
                </a:solidFill>
                <a:latin typeface="幼圆" panose="02010509060101010101" pitchFamily="49" charset="-122"/>
                <a:ea typeface="幼圆" panose="02010509060101010101" pitchFamily="49" charset="-122"/>
              </a:rPr>
              <a:t>《研究生管理规定</a:t>
            </a:r>
            <a:r>
              <a:rPr lang="en-US" altLang="zh-CN" sz="2400" b="1" dirty="0">
                <a:solidFill>
                  <a:srgbClr val="CC0000"/>
                </a:solidFill>
                <a:latin typeface="幼圆" panose="02010509060101010101" pitchFamily="49" charset="-122"/>
                <a:ea typeface="幼圆" panose="02010509060101010101" pitchFamily="49" charset="-122"/>
              </a:rPr>
              <a:t>》</a:t>
            </a:r>
            <a:r>
              <a:rPr lang="zh-CN" altLang="en-US" sz="2400" b="1" dirty="0">
                <a:solidFill>
                  <a:srgbClr val="CC0000"/>
                </a:solidFill>
                <a:latin typeface="幼圆" panose="02010509060101010101" pitchFamily="49" charset="-122"/>
                <a:ea typeface="幼圆" panose="02010509060101010101" pitchFamily="49" charset="-122"/>
              </a:rPr>
              <a:t>。</a:t>
            </a:r>
            <a:endParaRPr lang="zh-CN" altLang="en-US" sz="2400" b="1" dirty="0">
              <a:latin typeface="幼圆" panose="02010509060101010101" pitchFamily="49" charset="-122"/>
              <a:ea typeface="幼圆" panose="02010509060101010101" pitchFamily="49" charset="-122"/>
            </a:endParaRPr>
          </a:p>
          <a:p>
            <a:pPr marL="533400" indent="-533400" algn="just" eaLnBrk="1" hangingPunct="1">
              <a:buFont typeface="Arial" panose="020B0604020202020204" pitchFamily="34" charset="0"/>
              <a:buNone/>
              <a:defRPr/>
            </a:pPr>
            <a:endParaRPr lang="en-US" altLang="zh-CN" sz="2400" b="1" dirty="0">
              <a:latin typeface="幼圆" panose="02010509060101010101" pitchFamily="49" charset="-122"/>
              <a:ea typeface="幼圆" panose="02010509060101010101" pitchFamily="49"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66"/>
          <p:cNvSpPr txBox="1">
            <a:spLocks noChangeArrowheads="1"/>
          </p:cNvSpPr>
          <p:nvPr/>
        </p:nvSpPr>
        <p:spPr bwMode="auto">
          <a:xfrm>
            <a:off x="152400" y="304800"/>
            <a:ext cx="6477000" cy="461665"/>
          </a:xfrm>
          <a:prstGeom prst="rect">
            <a:avLst/>
          </a:prstGeom>
          <a:noFill/>
          <a:ln w="9525">
            <a:noFill/>
            <a:miter lim="800000"/>
            <a:headEnd/>
            <a:tailEnd/>
          </a:ln>
        </p:spPr>
        <p:txBody>
          <a:bodyPr>
            <a:spAutoFit/>
          </a:bodyPr>
          <a:lstStyle/>
          <a:p>
            <a:pPr eaLnBrk="1" hangingPunct="1"/>
            <a:r>
              <a:rPr lang="en-US" altLang="zh-CN" sz="2400" b="1" dirty="0">
                <a:solidFill>
                  <a:schemeClr val="tx2"/>
                </a:solidFill>
                <a:latin typeface="幼圆" pitchFamily="49" charset="-122"/>
                <a:ea typeface="幼圆" pitchFamily="49" charset="-122"/>
              </a:rPr>
              <a:t>2.</a:t>
            </a:r>
            <a:r>
              <a:rPr lang="zh-CN" altLang="en-US" sz="2400" b="1" dirty="0">
                <a:solidFill>
                  <a:schemeClr val="tx2"/>
                </a:solidFill>
                <a:latin typeface="幼圆" pitchFamily="49" charset="-122"/>
                <a:ea typeface="幼圆" pitchFamily="49" charset="-122"/>
              </a:rPr>
              <a:t>博士研究生毕业基本要求及阶段任务</a:t>
            </a:r>
          </a:p>
        </p:txBody>
      </p:sp>
      <p:graphicFrame>
        <p:nvGraphicFramePr>
          <p:cNvPr id="16163" name="Group 803"/>
          <p:cNvGraphicFramePr>
            <a:graphicFrameLocks noGrp="1"/>
          </p:cNvGraphicFramePr>
          <p:nvPr>
            <p:extLst>
              <p:ext uri="{D42A27DB-BD31-4B8C-83A1-F6EECF244321}">
                <p14:modId xmlns:p14="http://schemas.microsoft.com/office/powerpoint/2010/main" val="2038357680"/>
              </p:ext>
            </p:extLst>
          </p:nvPr>
        </p:nvGraphicFramePr>
        <p:xfrm>
          <a:off x="152400" y="891220"/>
          <a:ext cx="8839201" cy="6004880"/>
        </p:xfrm>
        <a:graphic>
          <a:graphicData uri="http://schemas.openxmlformats.org/drawingml/2006/table">
            <a:tbl>
              <a:tblPr/>
              <a:tblGrid>
                <a:gridCol w="2672317">
                  <a:extLst>
                    <a:ext uri="{9D8B030D-6E8A-4147-A177-3AD203B41FA5}">
                      <a16:colId xmlns:a16="http://schemas.microsoft.com/office/drawing/2014/main" val="20000"/>
                    </a:ext>
                  </a:extLst>
                </a:gridCol>
                <a:gridCol w="4933506">
                  <a:extLst>
                    <a:ext uri="{9D8B030D-6E8A-4147-A177-3AD203B41FA5}">
                      <a16:colId xmlns:a16="http://schemas.microsoft.com/office/drawing/2014/main" val="20001"/>
                    </a:ext>
                  </a:extLst>
                </a:gridCol>
                <a:gridCol w="1233378">
                  <a:extLst>
                    <a:ext uri="{9D8B030D-6E8A-4147-A177-3AD203B41FA5}">
                      <a16:colId xmlns:a16="http://schemas.microsoft.com/office/drawing/2014/main" val="20002"/>
                    </a:ext>
                  </a:extLst>
                </a:gridCol>
              </a:tblGrid>
              <a:tr h="366713">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课程类别</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课程名称</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cs typeface="Arial" panose="020B0604020202020204" pitchFamily="34" charset="0"/>
                        </a:rPr>
                        <a:t>学期</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0"/>
                  </a:ext>
                </a:extLst>
              </a:tr>
              <a:tr h="365125">
                <a:tc rowSpan="3">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公共基础课</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范畴与方法</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FFFFFF"/>
                          </a:solidFill>
                          <a:effectLst/>
                          <a:latin typeface="+mn-ea"/>
                          <a:ea typeface="+mn-ea"/>
                          <a:cs typeface="Arial" panose="020B0604020202020204" pitchFamily="34" charset="0"/>
                        </a:rPr>
                        <a:t>1</a:t>
                      </a:r>
                      <a:endParaRPr kumimoji="0" lang="en-US" altLang="zh-CN"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1"/>
                  </a:ext>
                </a:extLst>
              </a:tr>
              <a:tr h="3667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基础英语</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FFFFFF"/>
                          </a:solidFill>
                          <a:effectLst/>
                          <a:latin typeface="+mn-ea"/>
                          <a:ea typeface="+mn-ea"/>
                        </a:rPr>
                        <a:t>1-2</a:t>
                      </a:r>
                      <a:endParaRPr kumimoji="0" lang="en-US" altLang="zh-CN"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2"/>
                  </a:ext>
                </a:extLst>
              </a:tr>
              <a:tr h="3667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lang="zh-CN" altLang="en-US" sz="1400" dirty="0">
                          <a:latin typeface="+mn-ea"/>
                          <a:ea typeface="+mn-ea"/>
                        </a:rPr>
                        <a:t>中国马克思主义与当代</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a:ln>
                            <a:noFill/>
                          </a:ln>
                          <a:solidFill>
                            <a:srgbClr val="FFFFFF"/>
                          </a:solidFill>
                          <a:effectLst/>
                          <a:latin typeface="+mn-ea"/>
                          <a:ea typeface="+mn-ea"/>
                        </a:rPr>
                        <a:t>2</a:t>
                      </a:r>
                      <a:endParaRPr kumimoji="0" lang="en-US" altLang="zh-CN" sz="1400" b="0" i="0" u="none" strike="noStrike" cap="none" normalizeH="0" baseline="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3"/>
                  </a:ext>
                </a:extLst>
              </a:tr>
              <a:tr h="365125">
                <a:tc>
                  <a:txBody>
                    <a:bodyPr/>
                    <a:lstStyle/>
                    <a:p>
                      <a:pPr marL="0" marR="0" lvl="0" indent="0" algn="ctr" defTabSz="914400" rtl="0" eaLnBrk="0" fontAlgn="ctr" latinLnBrk="0" hangingPunct="0">
                        <a:lnSpc>
                          <a:spcPct val="100000"/>
                        </a:lnSpc>
                        <a:spcBef>
                          <a:spcPct val="0"/>
                        </a:spcBef>
                        <a:spcAft>
                          <a:spcPct val="0"/>
                        </a:spcAft>
                        <a:buClrTx/>
                        <a:buSzTx/>
                        <a:buFontTx/>
                        <a:buNone/>
                        <a:tabLst/>
                        <a:defRPr/>
                      </a:pPr>
                      <a:r>
                        <a:rPr kumimoji="0" lang="zh-CN" altLang="en-US" sz="1400" b="0" i="0" u="none" strike="noStrike" cap="none" normalizeH="0" baseline="0" dirty="0">
                          <a:ln>
                            <a:noFill/>
                          </a:ln>
                          <a:solidFill>
                            <a:schemeClr val="tx1"/>
                          </a:solidFill>
                          <a:effectLst/>
                          <a:latin typeface="+mn-ea"/>
                          <a:ea typeface="+mn-ea"/>
                        </a:rPr>
                        <a:t>必修课（研究生部开设）</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chemeClr val="tx1"/>
                          </a:solidFill>
                          <a:effectLst/>
                          <a:latin typeface="+mn-ea"/>
                          <a:ea typeface="+mn-ea"/>
                        </a:rPr>
                        <a:t>2</a:t>
                      </a:r>
                      <a:r>
                        <a:rPr kumimoji="0" lang="zh-CN" altLang="en-US" sz="1400" b="0" i="0" u="none" strike="noStrike" cap="none" normalizeH="0" baseline="0" dirty="0">
                          <a:ln>
                            <a:noFill/>
                          </a:ln>
                          <a:solidFill>
                            <a:schemeClr val="tx1"/>
                          </a:solidFill>
                          <a:effectLst/>
                          <a:latin typeface="+mn-ea"/>
                          <a:ea typeface="+mn-ea"/>
                        </a:rPr>
                        <a:t>门</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chemeClr val="tx1"/>
                          </a:solidFill>
                          <a:effectLst/>
                          <a:latin typeface="+mn-ea"/>
                          <a:ea typeface="+mn-ea"/>
                        </a:rPr>
                        <a:t>1-2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4"/>
                  </a:ext>
                </a:extLst>
              </a:tr>
              <a:tr h="365125">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专业课（导师开设）</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FFFFFF"/>
                          </a:solidFill>
                          <a:effectLst/>
                          <a:latin typeface="+mn-ea"/>
                          <a:ea typeface="+mn-ea"/>
                        </a:rPr>
                        <a:t>2-4</a:t>
                      </a:r>
                      <a:r>
                        <a:rPr kumimoji="0" lang="zh-CN" altLang="en-US" sz="1400" b="0" i="0" u="none" strike="noStrike" cap="none" normalizeH="0" baseline="0" dirty="0">
                          <a:ln>
                            <a:noFill/>
                          </a:ln>
                          <a:solidFill>
                            <a:srgbClr val="FFFFFF"/>
                          </a:solidFill>
                          <a:effectLst/>
                          <a:latin typeface="+mn-ea"/>
                          <a:ea typeface="+mn-ea"/>
                        </a:rPr>
                        <a:t>门</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FFFFFF"/>
                          </a:solidFill>
                          <a:effectLst/>
                          <a:latin typeface="+mn-ea"/>
                          <a:ea typeface="+mn-ea"/>
                          <a:cs typeface="Arial" panose="020B0604020202020204" pitchFamily="34" charset="0"/>
                        </a:rPr>
                        <a:t>1-4</a:t>
                      </a:r>
                      <a:endParaRPr kumimoji="0" lang="en-US" altLang="zh-CN"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5"/>
                  </a:ext>
                </a:extLst>
              </a:tr>
              <a:tr h="368300">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defRPr/>
                      </a:pPr>
                      <a:r>
                        <a:rPr kumimoji="0" lang="zh-CN" altLang="en-US" sz="1400" b="0" i="0" u="none" strike="noStrike" cap="none" normalizeH="0" baseline="0" dirty="0">
                          <a:ln>
                            <a:noFill/>
                          </a:ln>
                          <a:solidFill>
                            <a:srgbClr val="FFFFFF"/>
                          </a:solidFill>
                          <a:effectLst/>
                          <a:latin typeface="+mn-ea"/>
                          <a:ea typeface="+mn-ea"/>
                        </a:rPr>
                        <a:t>选修课（自选）</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至少</a:t>
                      </a:r>
                      <a:r>
                        <a:rPr kumimoji="0" lang="en-US" altLang="zh-CN" sz="1400" b="0" i="0" u="none" strike="noStrike" cap="none" normalizeH="0" baseline="0" dirty="0">
                          <a:ln>
                            <a:noFill/>
                          </a:ln>
                          <a:solidFill>
                            <a:srgbClr val="FFFFFF"/>
                          </a:solidFill>
                          <a:effectLst/>
                          <a:latin typeface="+mn-ea"/>
                          <a:ea typeface="+mn-ea"/>
                        </a:rPr>
                        <a:t>2</a:t>
                      </a:r>
                      <a:r>
                        <a:rPr kumimoji="0" lang="zh-CN" altLang="en-US" sz="1400" b="0" i="0" u="none" strike="noStrike" cap="none" normalizeH="0" baseline="0" dirty="0">
                          <a:ln>
                            <a:noFill/>
                          </a:ln>
                          <a:solidFill>
                            <a:srgbClr val="FFFFFF"/>
                          </a:solidFill>
                          <a:effectLst/>
                          <a:latin typeface="+mn-ea"/>
                          <a:ea typeface="+mn-ea"/>
                        </a:rPr>
                        <a:t>门</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FFFFFF"/>
                          </a:solidFill>
                          <a:effectLst/>
                          <a:latin typeface="+mn-ea"/>
                          <a:ea typeface="+mn-ea"/>
                          <a:cs typeface="Arial" panose="020B0604020202020204" pitchFamily="34" charset="0"/>
                        </a:rPr>
                        <a:t>1-4</a:t>
                      </a:r>
                      <a:endParaRPr kumimoji="0" lang="en-US" altLang="zh-CN"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6"/>
                  </a:ext>
                </a:extLst>
              </a:tr>
              <a:tr h="523875">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学术讲座</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chemeClr val="tx1"/>
                          </a:solidFill>
                          <a:effectLst>
                            <a:outerShdw blurRad="38100" dist="38100" dir="2700000" algn="tl">
                              <a:srgbClr val="000000"/>
                            </a:outerShdw>
                          </a:effectLst>
                          <a:latin typeface="+mn-ea"/>
                          <a:ea typeface="+mn-ea"/>
                        </a:rPr>
                        <a:t>在学期间参加研究生部举办的学术讲座共</a:t>
                      </a:r>
                      <a:r>
                        <a:rPr kumimoji="0" lang="en-US" altLang="zh-CN" sz="1400" b="0" i="0" u="none" strike="noStrike" cap="none" normalizeH="0" baseline="0" dirty="0">
                          <a:ln>
                            <a:noFill/>
                          </a:ln>
                          <a:solidFill>
                            <a:schemeClr val="tx1"/>
                          </a:solidFill>
                          <a:effectLst>
                            <a:outerShdw blurRad="38100" dist="38100" dir="2700000" algn="tl">
                              <a:srgbClr val="000000"/>
                            </a:outerShdw>
                          </a:effectLst>
                          <a:latin typeface="+mn-ea"/>
                          <a:ea typeface="+mn-ea"/>
                        </a:rPr>
                        <a:t>16</a:t>
                      </a:r>
                      <a:r>
                        <a:rPr kumimoji="0" lang="zh-CN" altLang="en-US" sz="1400" b="0" i="0" u="none" strike="noStrike" cap="none" normalizeH="0" baseline="0" dirty="0">
                          <a:ln>
                            <a:noFill/>
                          </a:ln>
                          <a:solidFill>
                            <a:schemeClr val="tx1"/>
                          </a:solidFill>
                          <a:effectLst>
                            <a:outerShdw blurRad="38100" dist="38100" dir="2700000" algn="tl">
                              <a:srgbClr val="000000"/>
                            </a:outerShdw>
                          </a:effectLst>
                          <a:latin typeface="+mn-ea"/>
                          <a:ea typeface="+mn-ea"/>
                        </a:rPr>
                        <a:t>次，并提交讲座报告。第一、二学年期间，每学期参加讲座不少于</a:t>
                      </a:r>
                      <a:r>
                        <a:rPr kumimoji="0" lang="en-US" altLang="zh-CN" sz="1400" b="0" i="0" u="none" strike="noStrike" cap="none" normalizeH="0" baseline="0" dirty="0">
                          <a:ln>
                            <a:noFill/>
                          </a:ln>
                          <a:solidFill>
                            <a:schemeClr val="tx1"/>
                          </a:solidFill>
                          <a:effectLst>
                            <a:outerShdw blurRad="38100" dist="38100" dir="2700000" algn="tl">
                              <a:srgbClr val="000000"/>
                            </a:outerShdw>
                          </a:effectLst>
                          <a:latin typeface="+mn-ea"/>
                          <a:ea typeface="+mn-ea"/>
                        </a:rPr>
                        <a:t>4</a:t>
                      </a:r>
                      <a:r>
                        <a:rPr kumimoji="0" lang="zh-CN" altLang="en-US" sz="1400" b="0" i="0" u="none" strike="noStrike" cap="none" normalizeH="0" baseline="0" dirty="0">
                          <a:ln>
                            <a:noFill/>
                          </a:ln>
                          <a:solidFill>
                            <a:schemeClr val="tx1"/>
                          </a:solidFill>
                          <a:effectLst>
                            <a:outerShdw blurRad="38100" dist="38100" dir="2700000" algn="tl">
                              <a:srgbClr val="000000"/>
                            </a:outerShdw>
                          </a:effectLst>
                          <a:latin typeface="+mn-ea"/>
                          <a:ea typeface="+mn-ea"/>
                        </a:rPr>
                        <a:t>次。</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FFFFFF"/>
                          </a:solidFill>
                          <a:effectLst/>
                          <a:latin typeface="+mn-ea"/>
                          <a:ea typeface="+mn-ea"/>
                        </a:rPr>
                        <a:t>1-4</a:t>
                      </a:r>
                      <a:endParaRPr kumimoji="0" lang="en-US" altLang="zh-CN"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7"/>
                  </a:ext>
                </a:extLst>
              </a:tr>
              <a:tr h="523875">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kern="1200" cap="none" normalizeH="0" baseline="0" dirty="0">
                          <a:ln>
                            <a:noFill/>
                          </a:ln>
                          <a:solidFill>
                            <a:schemeClr val="tx1"/>
                          </a:solidFill>
                          <a:effectLst>
                            <a:outerShdw blurRad="38100" dist="38100" dir="2700000" algn="tl">
                              <a:srgbClr val="000000"/>
                            </a:outerShdw>
                          </a:effectLst>
                          <a:latin typeface="+mn-ea"/>
                          <a:ea typeface="+mn-ea"/>
                          <a:cs typeface="+mn-cs"/>
                        </a:rPr>
                        <a:t>博士论坛</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chemeClr val="tx1"/>
                          </a:solidFill>
                          <a:effectLst>
                            <a:outerShdw blurRad="38100" dist="38100" dir="2700000" algn="tl">
                              <a:srgbClr val="000000"/>
                            </a:outerShdw>
                          </a:effectLst>
                          <a:latin typeface="+mn-ea"/>
                          <a:ea typeface="+mn-ea"/>
                        </a:rPr>
                        <a:t>在学期间完成一次与博士论文相关的学术报告</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chemeClr val="tx1"/>
                          </a:solidFill>
                          <a:effectLst/>
                          <a:latin typeface="+mn-ea"/>
                          <a:ea typeface="+mn-ea"/>
                        </a:rPr>
                        <a:t>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8"/>
                  </a:ext>
                </a:extLst>
              </a:tr>
              <a:tr h="365125">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学术成果</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chemeClr val="tx1"/>
                          </a:solidFill>
                          <a:effectLst/>
                          <a:latin typeface="+mn-ea"/>
                          <a:ea typeface="+mn-ea"/>
                        </a:rPr>
                        <a:t>参照研究生部网站</a:t>
                      </a:r>
                      <a:r>
                        <a:rPr kumimoji="0" lang="en-US" altLang="zh-CN" sz="1400" b="0" i="0" u="none" strike="noStrike" cap="none" normalizeH="0" baseline="0" dirty="0">
                          <a:ln>
                            <a:noFill/>
                          </a:ln>
                          <a:solidFill>
                            <a:schemeClr val="tx1"/>
                          </a:solidFill>
                          <a:effectLst/>
                          <a:latin typeface="+mn-ea"/>
                          <a:ea typeface="+mn-ea"/>
                        </a:rPr>
                        <a:t>19</a:t>
                      </a:r>
                      <a:r>
                        <a:rPr kumimoji="0" lang="zh-CN" altLang="en-US" sz="1400" b="0" i="0" u="none" strike="noStrike" cap="none" normalizeH="0" baseline="0" dirty="0">
                          <a:ln>
                            <a:noFill/>
                          </a:ln>
                          <a:solidFill>
                            <a:schemeClr val="tx1"/>
                          </a:solidFill>
                          <a:effectLst/>
                          <a:latin typeface="+mn-ea"/>
                          <a:ea typeface="+mn-ea"/>
                        </a:rPr>
                        <a:t>级博士学位要求</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400" b="0" i="0" u="none" strike="noStrike" cap="none" normalizeH="0" baseline="0" dirty="0">
                          <a:ln>
                            <a:noFill/>
                          </a:ln>
                          <a:solidFill>
                            <a:srgbClr val="FFFFFF"/>
                          </a:solidFill>
                          <a:effectLst/>
                          <a:latin typeface="+mn-ea"/>
                          <a:ea typeface="+mn-ea"/>
                        </a:rPr>
                        <a:t>1-7</a:t>
                      </a:r>
                      <a:endParaRPr kumimoji="0" lang="en-US" altLang="zh-CN"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9"/>
                  </a:ext>
                </a:extLst>
              </a:tr>
              <a:tr h="703264">
                <a:tc rowSpan="4">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学位论文</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开题</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defRPr/>
                      </a:pPr>
                      <a:r>
                        <a:rPr kumimoji="0" lang="en-US" altLang="zh-CN" sz="1100" b="0" i="0" u="none" strike="noStrike" cap="none" normalizeH="0" baseline="0" dirty="0">
                          <a:ln>
                            <a:noFill/>
                          </a:ln>
                          <a:solidFill>
                            <a:srgbClr val="FFFFFF"/>
                          </a:solidFill>
                          <a:effectLst/>
                          <a:latin typeface="+mn-ea"/>
                          <a:ea typeface="+mn-ea"/>
                        </a:rPr>
                        <a:t>3</a:t>
                      </a:r>
                      <a:r>
                        <a:rPr kumimoji="0" lang="zh-CN" altLang="en-US" sz="1100" b="0" i="0" u="none" strike="noStrike" cap="none" normalizeH="0" baseline="0" dirty="0">
                          <a:ln>
                            <a:noFill/>
                          </a:ln>
                          <a:solidFill>
                            <a:srgbClr val="FFFFFF"/>
                          </a:solidFill>
                          <a:effectLst/>
                          <a:latin typeface="+mn-ea"/>
                          <a:ea typeface="+mn-ea"/>
                        </a:rPr>
                        <a:t>年毕业，第三学期</a:t>
                      </a:r>
                      <a:r>
                        <a:rPr kumimoji="0" lang="en-US" altLang="zh-CN" sz="1100" b="0" i="0" u="none" strike="noStrike" cap="none" normalizeH="0" baseline="0" dirty="0">
                          <a:ln>
                            <a:noFill/>
                          </a:ln>
                          <a:solidFill>
                            <a:srgbClr val="FFFFFF"/>
                          </a:solidFill>
                          <a:effectLst/>
                          <a:latin typeface="+mn-ea"/>
                          <a:ea typeface="+mn-ea"/>
                        </a:rPr>
                        <a:t>9</a:t>
                      </a:r>
                      <a:r>
                        <a:rPr kumimoji="0" lang="zh-CN" altLang="en-US" sz="1100" b="0" i="0" u="none" strike="noStrike" cap="none" normalizeH="0" baseline="0" dirty="0">
                          <a:ln>
                            <a:noFill/>
                          </a:ln>
                          <a:solidFill>
                            <a:srgbClr val="FFFFFF"/>
                          </a:solidFill>
                          <a:effectLst/>
                          <a:latin typeface="+mn-ea"/>
                          <a:ea typeface="+mn-ea"/>
                        </a:rPr>
                        <a:t>月底前完成；</a:t>
                      </a:r>
                      <a:r>
                        <a:rPr kumimoji="0" lang="en-US" altLang="zh-CN" sz="1100" b="0" i="0" u="none" strike="noStrike" cap="none" normalizeH="0" baseline="0" dirty="0">
                          <a:ln>
                            <a:noFill/>
                          </a:ln>
                          <a:solidFill>
                            <a:srgbClr val="FFFFFF"/>
                          </a:solidFill>
                          <a:effectLst/>
                          <a:latin typeface="+mn-ea"/>
                          <a:ea typeface="+mn-ea"/>
                        </a:rPr>
                        <a:t>4</a:t>
                      </a:r>
                      <a:r>
                        <a:rPr kumimoji="0" lang="zh-CN" altLang="en-US" sz="1100" b="0" i="0" u="none" strike="noStrike" cap="none" normalizeH="0" baseline="0" dirty="0">
                          <a:ln>
                            <a:noFill/>
                          </a:ln>
                          <a:solidFill>
                            <a:srgbClr val="FFFFFF"/>
                          </a:solidFill>
                          <a:effectLst/>
                          <a:latin typeface="+mn-ea"/>
                          <a:ea typeface="+mn-ea"/>
                        </a:rPr>
                        <a:t>年毕业，第四学期</a:t>
                      </a:r>
                      <a:r>
                        <a:rPr kumimoji="0" lang="en-US" altLang="zh-CN" sz="1100" b="0" i="0" u="none" strike="noStrike" cap="none" normalizeH="0" baseline="0" dirty="0">
                          <a:ln>
                            <a:noFill/>
                          </a:ln>
                          <a:solidFill>
                            <a:srgbClr val="FFFFFF"/>
                          </a:solidFill>
                          <a:effectLst/>
                          <a:latin typeface="+mn-ea"/>
                          <a:ea typeface="+mn-ea"/>
                        </a:rPr>
                        <a:t>5</a:t>
                      </a:r>
                      <a:r>
                        <a:rPr kumimoji="0" lang="zh-CN" altLang="en-US" sz="1100" b="0" i="0" u="none" strike="noStrike" cap="none" normalizeH="0" baseline="0" dirty="0">
                          <a:ln>
                            <a:noFill/>
                          </a:ln>
                          <a:solidFill>
                            <a:srgbClr val="FFFFFF"/>
                          </a:solidFill>
                          <a:effectLst/>
                          <a:latin typeface="+mn-ea"/>
                          <a:ea typeface="+mn-ea"/>
                        </a:rPr>
                        <a:t>月底完成</a:t>
                      </a:r>
                      <a:endParaRPr kumimoji="0" lang="en-US" altLang="zh-CN" sz="1100" b="0" i="0" u="none" strike="noStrike" cap="none" normalizeH="0" baseline="0" dirty="0">
                        <a:ln>
                          <a:noFill/>
                        </a:ln>
                        <a:solidFill>
                          <a:schemeClr val="tx1"/>
                        </a:solidFill>
                        <a:effectLst/>
                        <a:latin typeface="+mn-ea"/>
                        <a:ea typeface="+mn-ea"/>
                      </a:endParaRPr>
                    </a:p>
                    <a:p>
                      <a:pPr marL="0" marR="0" lvl="0" indent="0" algn="ctr" defTabSz="914400" rtl="0" eaLnBrk="0" fontAlgn="ctr" latinLnBrk="0" hangingPunct="0">
                        <a:lnSpc>
                          <a:spcPct val="100000"/>
                        </a:lnSpc>
                        <a:spcBef>
                          <a:spcPct val="0"/>
                        </a:spcBef>
                        <a:spcAft>
                          <a:spcPct val="0"/>
                        </a:spcAft>
                        <a:buClrTx/>
                        <a:buSzTx/>
                        <a:buFontTx/>
                        <a:buNone/>
                        <a:tabLst/>
                      </a:pPr>
                      <a:endParaRPr kumimoji="0" lang="en-US" altLang="zh-CN" sz="11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0"/>
                  </a:ext>
                </a:extLst>
              </a:tr>
              <a:tr h="3667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预答辩</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defRPr/>
                      </a:pPr>
                      <a:r>
                        <a:rPr kumimoji="0" lang="zh-CN" altLang="en-US" sz="1100" b="0" i="0" u="none" strike="noStrike" cap="none" normalizeH="0" baseline="0" dirty="0">
                          <a:ln>
                            <a:noFill/>
                          </a:ln>
                          <a:solidFill>
                            <a:srgbClr val="FFFFFF"/>
                          </a:solidFill>
                          <a:effectLst/>
                          <a:latin typeface="+mn-ea"/>
                          <a:ea typeface="+mn-ea"/>
                          <a:cs typeface="Arial" panose="020B0604020202020204" pitchFamily="34" charset="0"/>
                        </a:rPr>
                        <a:t>第</a:t>
                      </a:r>
                      <a:r>
                        <a:rPr kumimoji="0" lang="en-US" altLang="zh-CN" sz="1100" b="0" i="0" u="none" strike="noStrike" cap="none" normalizeH="0" baseline="0" dirty="0">
                          <a:ln>
                            <a:noFill/>
                          </a:ln>
                          <a:solidFill>
                            <a:srgbClr val="FFFFFF"/>
                          </a:solidFill>
                          <a:effectLst/>
                          <a:latin typeface="+mn-ea"/>
                          <a:ea typeface="+mn-ea"/>
                          <a:cs typeface="Arial" panose="020B0604020202020204" pitchFamily="34" charset="0"/>
                        </a:rPr>
                        <a:t>6</a:t>
                      </a:r>
                      <a:r>
                        <a:rPr kumimoji="0" lang="zh-CN" altLang="en-US" sz="1100" b="0" i="0" u="none" strike="noStrike" cap="none" normalizeH="0" baseline="0" dirty="0">
                          <a:ln>
                            <a:noFill/>
                          </a:ln>
                          <a:solidFill>
                            <a:srgbClr val="FFFFFF"/>
                          </a:solidFill>
                          <a:effectLst/>
                          <a:latin typeface="+mn-ea"/>
                          <a:ea typeface="+mn-ea"/>
                          <a:cs typeface="Arial" panose="020B0604020202020204" pitchFamily="34" charset="0"/>
                        </a:rPr>
                        <a:t>或第</a:t>
                      </a:r>
                      <a:r>
                        <a:rPr kumimoji="0" lang="en-US" altLang="zh-CN" sz="1100" b="0" i="0" u="none" strike="noStrike" cap="none" normalizeH="0" baseline="0" dirty="0">
                          <a:ln>
                            <a:noFill/>
                          </a:ln>
                          <a:solidFill>
                            <a:srgbClr val="FFFFFF"/>
                          </a:solidFill>
                          <a:effectLst/>
                          <a:latin typeface="+mn-ea"/>
                          <a:ea typeface="+mn-ea"/>
                          <a:cs typeface="Arial" panose="020B0604020202020204" pitchFamily="34" charset="0"/>
                        </a:rPr>
                        <a:t>8</a:t>
                      </a:r>
                      <a:r>
                        <a:rPr kumimoji="0" lang="zh-CN" altLang="en-US" sz="1100" b="0" i="0" u="none" strike="noStrike" cap="none" normalizeH="0" baseline="0" dirty="0">
                          <a:ln>
                            <a:noFill/>
                          </a:ln>
                          <a:solidFill>
                            <a:srgbClr val="FFFFFF"/>
                          </a:solidFill>
                          <a:effectLst/>
                          <a:latin typeface="+mn-ea"/>
                          <a:ea typeface="+mn-ea"/>
                          <a:cs typeface="Arial" panose="020B0604020202020204" pitchFamily="34" charset="0"/>
                        </a:rPr>
                        <a:t>学期初</a:t>
                      </a:r>
                      <a:endParaRPr kumimoji="0" lang="en-US" altLang="zh-CN" sz="11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1"/>
                  </a:ext>
                </a:extLst>
              </a:tr>
              <a:tr h="365125">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chemeClr val="tx1"/>
                          </a:solidFill>
                          <a:effectLst/>
                          <a:latin typeface="+mn-ea"/>
                          <a:ea typeface="+mn-ea"/>
                        </a:rPr>
                        <a:t>盲审</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chemeClr val="tx1"/>
                          </a:solidFill>
                          <a:effectLst/>
                          <a:latin typeface="+mn-ea"/>
                          <a:ea typeface="+mn-ea"/>
                        </a:rPr>
                        <a:t>同上</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2"/>
                  </a:ext>
                </a:extLst>
              </a:tr>
              <a:tr h="3667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400" b="0" i="0" u="none" strike="noStrike" cap="none" normalizeH="0" baseline="0" dirty="0">
                          <a:ln>
                            <a:noFill/>
                          </a:ln>
                          <a:solidFill>
                            <a:srgbClr val="FFFFFF"/>
                          </a:solidFill>
                          <a:effectLst/>
                          <a:latin typeface="+mn-ea"/>
                          <a:ea typeface="+mn-ea"/>
                        </a:rPr>
                        <a:t>论文答辩</a:t>
                      </a:r>
                      <a:endParaRPr kumimoji="0" lang="zh-CN" altLang="en-US" sz="14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chemeClr val="tx1"/>
                          </a:solidFill>
                          <a:effectLst/>
                          <a:latin typeface="+mn-ea"/>
                          <a:ea typeface="+mn-ea"/>
                        </a:rPr>
                        <a:t>同上</a:t>
                      </a:r>
                      <a:endParaRPr kumimoji="0" lang="en-US" altLang="zh-CN" sz="1100" b="0" i="0" u="none" strike="noStrike" cap="none" normalizeH="0" baseline="0" dirty="0">
                        <a:ln>
                          <a:noFill/>
                        </a:ln>
                        <a:solidFill>
                          <a:schemeClr val="tx1"/>
                        </a:solidFill>
                        <a:effectLst/>
                        <a:latin typeface="+mn-ea"/>
                        <a:ea typeface="+mn-ea"/>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body" idx="4294967295"/>
          </p:nvPr>
        </p:nvSpPr>
        <p:spPr>
          <a:xfrm>
            <a:off x="301625" y="990600"/>
            <a:ext cx="8540750" cy="5108575"/>
          </a:xfrm>
        </p:spPr>
        <p:txBody>
          <a:bodyPr/>
          <a:lstStyle/>
          <a:p>
            <a:pPr eaLnBrk="1" hangingPunct="1">
              <a:buFont typeface="Arial" panose="020B0604020202020204" pitchFamily="34" charset="0"/>
              <a:buNone/>
              <a:defRPr/>
            </a:pPr>
            <a:r>
              <a:rPr lang="en-US" altLang="zh-CN" sz="2800" b="1" dirty="0">
                <a:solidFill>
                  <a:schemeClr val="tx2"/>
                </a:solidFill>
                <a:latin typeface="幼圆" panose="02010509060101010101" pitchFamily="49" charset="-122"/>
                <a:ea typeface="幼圆" panose="02010509060101010101" pitchFamily="49" charset="-122"/>
              </a:rPr>
              <a:t>3. </a:t>
            </a:r>
            <a:r>
              <a:rPr lang="zh-CN" altLang="en-US" sz="2800" b="1" dirty="0">
                <a:solidFill>
                  <a:schemeClr val="tx2"/>
                </a:solidFill>
                <a:latin typeface="幼圆" panose="02010509060101010101" pitchFamily="49" charset="-122"/>
                <a:ea typeface="幼圆" panose="02010509060101010101" pitchFamily="49" charset="-122"/>
              </a:rPr>
              <a:t>博士</a:t>
            </a:r>
            <a:r>
              <a:rPr lang="zh-CN" altLang="zh-CN" sz="2800" b="1" dirty="0">
                <a:solidFill>
                  <a:schemeClr val="tx2"/>
                </a:solidFill>
                <a:latin typeface="幼圆" panose="02010509060101010101" pitchFamily="49" charset="-122"/>
                <a:ea typeface="幼圆" panose="02010509060101010101" pitchFamily="49" charset="-122"/>
              </a:rPr>
              <a:t>提交学位论文申请答辩所要达到的基本要求</a:t>
            </a:r>
            <a:endParaRPr lang="zh-CN" altLang="en-US" sz="2800" b="1"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endParaRPr lang="en-US" altLang="zh-CN" sz="2400" b="1"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endParaRPr lang="zh-CN" altLang="en-US" sz="2400" b="1"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1</a:t>
            </a:r>
            <a:r>
              <a:rPr lang="zh-CN" altLang="en-US" sz="2400" b="1" dirty="0">
                <a:latin typeface="幼圆" panose="02010509060101010101" pitchFamily="49" charset="-122"/>
                <a:ea typeface="幼圆" panose="02010509060101010101" pitchFamily="49" charset="-122"/>
              </a:rPr>
              <a:t>）完成培养计划要求的全部课程、讲座及学术报告</a:t>
            </a:r>
          </a:p>
          <a:p>
            <a:pPr eaLnBrk="1" hangingPunct="1">
              <a:buFont typeface="Arial" panose="020B0604020202020204" pitchFamily="34" charset="0"/>
              <a:buChar char="►"/>
              <a:defRPr/>
            </a:pPr>
            <a:endParaRPr lang="en-US" altLang="zh-CN" sz="2400" b="1" dirty="0">
              <a:latin typeface="幼圆" panose="02010509060101010101" pitchFamily="49" charset="-122"/>
              <a:ea typeface="幼圆" panose="02010509060101010101" pitchFamily="49" charset="-122"/>
            </a:endParaRPr>
          </a:p>
          <a:p>
            <a:pPr eaLnBrk="1" hangingPunct="1">
              <a:buFont typeface="Arial" panose="020B0604020202020204" pitchFamily="34" charset="0"/>
              <a:buChar char="►"/>
              <a:defRPr/>
            </a:pPr>
            <a:endParaRPr lang="zh-CN" altLang="en-US" sz="2400" b="1" dirty="0">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2</a:t>
            </a:r>
            <a:r>
              <a:rPr lang="zh-CN" altLang="en-US" sz="2400" b="1" dirty="0">
                <a:latin typeface="幼圆" panose="02010509060101010101" pitchFamily="49" charset="-122"/>
                <a:ea typeface="幼圆" panose="02010509060101010101" pitchFamily="49" charset="-122"/>
              </a:rPr>
              <a:t>）科研成果要求：</a:t>
            </a:r>
            <a:r>
              <a:rPr lang="zh-CN" altLang="en-US" sz="2400" dirty="0"/>
              <a:t> 以下要求满足至少一项，单篇发表论文字数须在</a:t>
            </a:r>
            <a:r>
              <a:rPr lang="en-US" altLang="zh-CN" sz="2400" dirty="0"/>
              <a:t>5000</a:t>
            </a:r>
            <a:r>
              <a:rPr lang="zh-CN" altLang="en-US" sz="2400" dirty="0"/>
              <a:t>字以上且要求独立发表并署名上海戏剧学院</a:t>
            </a:r>
            <a:endParaRPr lang="en-US" altLang="zh-CN" sz="2400" b="1" dirty="0">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endParaRPr lang="zh-CN" altLang="en-US" sz="2800" b="1" dirty="0">
              <a:solidFill>
                <a:srgbClr val="FF0000"/>
              </a:solidFill>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r>
              <a:rPr lang="zh-CN" altLang="en-US" sz="2400" dirty="0"/>
              <a:t> </a:t>
            </a:r>
            <a:r>
              <a:rPr lang="en-US" altLang="zh-CN" sz="2800" dirty="0"/>
              <a:t> </a:t>
            </a:r>
          </a:p>
          <a:p>
            <a:pPr algn="just" eaLnBrk="1" hangingPunct="1">
              <a:buFont typeface="Arial" panose="020B0604020202020204" pitchFamily="34" charset="0"/>
              <a:buNone/>
              <a:defRPr/>
            </a:pPr>
            <a:endParaRPr lang="zh-CN" alt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28600" y="-152400"/>
            <a:ext cx="8534400" cy="8173057"/>
          </a:xfrm>
          <a:prstGeom prst="rect">
            <a:avLst/>
          </a:prstGeom>
        </p:spPr>
        <p:txBody>
          <a:bodyPr wrap="square">
            <a:spAutoFit/>
          </a:bodyPr>
          <a:lstStyle/>
          <a:p>
            <a:pPr fontAlgn="t"/>
            <a:r>
              <a:rPr lang="zh-CN" altLang="en-US" sz="2800" dirty="0"/>
              <a:t>　</a:t>
            </a:r>
          </a:p>
          <a:p>
            <a:r>
              <a:rPr lang="en-US" altLang="zh-CN" sz="2800" dirty="0"/>
              <a:t>A</a:t>
            </a:r>
            <a:r>
              <a:rPr lang="zh-CN" altLang="en-US" sz="2800" dirty="0"/>
              <a:t>、以独立作者身份发表</a:t>
            </a:r>
            <a:r>
              <a:rPr lang="en-US" altLang="zh-CN" sz="2800" dirty="0"/>
              <a:t>2</a:t>
            </a:r>
            <a:r>
              <a:rPr lang="zh-CN" altLang="en-US" sz="2800" dirty="0"/>
              <a:t>篇</a:t>
            </a:r>
            <a:r>
              <a:rPr lang="en-US" altLang="zh-CN" sz="2800" dirty="0"/>
              <a:t>CSSCI</a:t>
            </a:r>
            <a:r>
              <a:rPr lang="en-US" altLang="zh-CN" sz="2800" b="1" dirty="0"/>
              <a:t>(</a:t>
            </a:r>
            <a:r>
              <a:rPr lang="zh-CN" altLang="zh-CN" sz="2800" b="1" dirty="0"/>
              <a:t>包括来源刊、扩展版、集刊</a:t>
            </a:r>
            <a:r>
              <a:rPr lang="en-US" altLang="zh-CN" sz="2800" b="1" dirty="0"/>
              <a:t>)</a:t>
            </a:r>
            <a:r>
              <a:rPr lang="zh-CN" altLang="en-US" sz="2800" dirty="0"/>
              <a:t>；</a:t>
            </a:r>
            <a:endParaRPr lang="en-US" altLang="zh-CN" sz="2800" dirty="0"/>
          </a:p>
          <a:p>
            <a:endParaRPr lang="zh-CN" altLang="en-US" sz="2800" dirty="0"/>
          </a:p>
          <a:p>
            <a:r>
              <a:rPr lang="en-US" altLang="zh-CN" sz="2800" dirty="0"/>
              <a:t>B</a:t>
            </a:r>
            <a:r>
              <a:rPr lang="zh-CN" altLang="en-US" sz="2800" dirty="0"/>
              <a:t>、以独立作者身份发表</a:t>
            </a:r>
            <a:r>
              <a:rPr lang="en-US" altLang="zh-CN" sz="2800" dirty="0"/>
              <a:t>4</a:t>
            </a:r>
            <a:r>
              <a:rPr lang="zh-CN" altLang="en-US" sz="2800" dirty="0"/>
              <a:t>篇北大核心期刊论文；</a:t>
            </a:r>
            <a:endParaRPr lang="en-US" altLang="zh-CN" sz="2800" dirty="0"/>
          </a:p>
          <a:p>
            <a:endParaRPr lang="zh-CN" altLang="en-US" sz="2800" dirty="0"/>
          </a:p>
          <a:p>
            <a:r>
              <a:rPr lang="en-US" altLang="zh-CN" sz="2800" dirty="0"/>
              <a:t>C</a:t>
            </a:r>
            <a:r>
              <a:rPr lang="zh-CN" altLang="en-US" sz="2800" dirty="0"/>
              <a:t>、以独立作者身份发表</a:t>
            </a:r>
            <a:r>
              <a:rPr lang="en-US" altLang="zh-CN" sz="2800" dirty="0"/>
              <a:t>1</a:t>
            </a:r>
            <a:r>
              <a:rPr lang="zh-CN" altLang="en-US" sz="2800" dirty="0"/>
              <a:t>篇北大核心期刊论文</a:t>
            </a:r>
            <a:r>
              <a:rPr lang="en-US" altLang="zh-CN" sz="2800" dirty="0"/>
              <a:t>+</a:t>
            </a:r>
            <a:r>
              <a:rPr lang="zh-CN" altLang="en-US" sz="2800" dirty="0"/>
              <a:t>一项以负责人身份、以上海戏剧学院为申报单位成功申报的省部级科研项目；</a:t>
            </a:r>
            <a:endParaRPr lang="en-US" altLang="zh-CN" sz="2800" dirty="0"/>
          </a:p>
          <a:p>
            <a:endParaRPr lang="zh-CN" altLang="en-US" sz="2800" dirty="0"/>
          </a:p>
          <a:p>
            <a:r>
              <a:rPr lang="en-US" altLang="zh-CN" sz="2800" dirty="0"/>
              <a:t>D</a:t>
            </a:r>
            <a:r>
              <a:rPr lang="zh-CN" altLang="en-US" sz="2800" dirty="0"/>
              <a:t>、以独立作者身份发表</a:t>
            </a:r>
            <a:r>
              <a:rPr lang="en-US" altLang="zh-CN" sz="2800" dirty="0"/>
              <a:t>1</a:t>
            </a:r>
            <a:r>
              <a:rPr lang="zh-CN" altLang="en-US" sz="2800" dirty="0"/>
              <a:t>篇北大核心期刊论文</a:t>
            </a:r>
            <a:r>
              <a:rPr lang="en-US" altLang="zh-CN" sz="2800" dirty="0"/>
              <a:t>+</a:t>
            </a:r>
            <a:r>
              <a:rPr lang="zh-CN" altLang="en-US" sz="2800" dirty="0"/>
              <a:t>一项以第一作者身份、以上海戏剧学院为申报单位成功申报的省部级科研奖励；</a:t>
            </a:r>
            <a:endParaRPr lang="en-US" altLang="zh-CN" sz="2800" dirty="0"/>
          </a:p>
          <a:p>
            <a:endParaRPr lang="zh-CN" altLang="en-US" sz="2800" dirty="0"/>
          </a:p>
          <a:p>
            <a:r>
              <a:rPr lang="en-US" altLang="zh-CN" sz="2800" dirty="0"/>
              <a:t>E</a:t>
            </a:r>
            <a:r>
              <a:rPr lang="zh-CN" altLang="en-US" sz="2800" dirty="0"/>
              <a:t>、其他有科研、创作重大奖项和重大成绩者，提交学术委员会审议。</a:t>
            </a:r>
          </a:p>
          <a:p>
            <a:pPr marL="342900" indent="-342900" algn="just" eaLnBrk="1" hangingPunct="1">
              <a:spcBef>
                <a:spcPct val="20000"/>
              </a:spcBef>
              <a:buClr>
                <a:srgbClr val="A3C145"/>
              </a:buClr>
              <a:buSzPct val="80000"/>
              <a:defRPr/>
            </a:pPr>
            <a:r>
              <a:rPr lang="zh-CN" altLang="en-US" sz="2800" dirty="0">
                <a:solidFill>
                  <a:srgbClr val="FFFFFF"/>
                </a:solidFill>
                <a:effectLst>
                  <a:outerShdw blurRad="38100" dist="38100" dir="2700000" algn="tl">
                    <a:srgbClr val="000000"/>
                  </a:outerShdw>
                </a:effectLst>
                <a:latin typeface="Tahoma"/>
                <a:ea typeface="宋体"/>
              </a:rPr>
              <a:t> </a:t>
            </a:r>
            <a:endParaRPr lang="en-US" altLang="zh-CN" sz="2800" dirty="0">
              <a:solidFill>
                <a:srgbClr val="FFFFFF"/>
              </a:solidFill>
              <a:effectLst>
                <a:outerShdw blurRad="38100" dist="38100" dir="2700000" algn="tl">
                  <a:srgbClr val="000000"/>
                </a:outerShdw>
              </a:effectLst>
              <a:latin typeface="Tahoma"/>
              <a:ea typeface="宋体"/>
            </a:endParaRPr>
          </a:p>
          <a:p>
            <a:pPr marL="342900" indent="-342900" algn="just" eaLnBrk="1" hangingPunct="1">
              <a:spcBef>
                <a:spcPct val="20000"/>
              </a:spcBef>
              <a:buClr>
                <a:srgbClr val="A3C145"/>
              </a:buClr>
              <a:buSzPct val="80000"/>
              <a:defRPr/>
            </a:pPr>
            <a:r>
              <a:rPr lang="zh-CN" altLang="en-US" sz="2800" dirty="0">
                <a:solidFill>
                  <a:srgbClr val="FFFFFF"/>
                </a:solidFill>
                <a:effectLst>
                  <a:outerShdw blurRad="38100" dist="38100" dir="2700000" algn="tl">
                    <a:srgbClr val="000000"/>
                  </a:outerShdw>
                </a:effectLst>
                <a:latin typeface="Tahoma"/>
                <a:ea typeface="宋体"/>
              </a:rPr>
              <a:t> </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a:xfrm>
            <a:off x="457200" y="0"/>
            <a:ext cx="8229600" cy="1139825"/>
          </a:xfrm>
        </p:spPr>
        <p:txBody>
          <a:bodyPr/>
          <a:lstStyle/>
          <a:p>
            <a:pPr eaLnBrk="1" hangingPunct="1">
              <a:defRPr/>
            </a:pPr>
            <a:r>
              <a:rPr lang="zh-CN" altLang="en-US"/>
              <a:t>◆毕业论文</a:t>
            </a:r>
          </a:p>
        </p:txBody>
      </p:sp>
      <p:sp>
        <p:nvSpPr>
          <p:cNvPr id="36867" name="Rectangle 3"/>
          <p:cNvSpPr>
            <a:spLocks noGrp="1" noRot="1" noChangeArrowheads="1"/>
          </p:cNvSpPr>
          <p:nvPr>
            <p:ph type="body" idx="1"/>
          </p:nvPr>
        </p:nvSpPr>
        <p:spPr>
          <a:xfrm>
            <a:off x="381000" y="1219200"/>
            <a:ext cx="8382000" cy="5410200"/>
          </a:xfrm>
        </p:spPr>
        <p:txBody>
          <a:bodyPr/>
          <a:lstStyle/>
          <a:p>
            <a:pPr marL="609600" indent="-609600" eaLnBrk="1" hangingPunct="1">
              <a:buFont typeface="Wingdings" panose="05000000000000000000" pitchFamily="2" charset="2"/>
              <a:buNone/>
              <a:defRPr/>
            </a:pPr>
            <a:r>
              <a:rPr lang="en-US" altLang="zh-CN" sz="2400" b="1" dirty="0">
                <a:solidFill>
                  <a:schemeClr val="tx2"/>
                </a:solidFill>
                <a:latin typeface="幼圆" panose="02010509060101010101" pitchFamily="49" charset="-122"/>
                <a:ea typeface="幼圆" panose="02010509060101010101" pitchFamily="49" charset="-122"/>
              </a:rPr>
              <a:t>1. 3</a:t>
            </a:r>
            <a:r>
              <a:rPr lang="zh-CN" altLang="en-US" sz="2400" b="1" dirty="0">
                <a:solidFill>
                  <a:schemeClr val="tx2"/>
                </a:solidFill>
                <a:latin typeface="幼圆" panose="02010509060101010101" pitchFamily="49" charset="-122"/>
                <a:ea typeface="幼圆" panose="02010509060101010101" pitchFamily="49" charset="-122"/>
              </a:rPr>
              <a:t>年制的</a:t>
            </a:r>
            <a:r>
              <a:rPr lang="en-US" altLang="zh-CN" sz="2400" b="1" dirty="0">
                <a:solidFill>
                  <a:schemeClr val="tx2"/>
                </a:solidFill>
                <a:latin typeface="幼圆" panose="02010509060101010101" pitchFamily="49" charset="-122"/>
                <a:ea typeface="幼圆" panose="02010509060101010101" pitchFamily="49" charset="-122"/>
              </a:rPr>
              <a:t>MA,MFA</a:t>
            </a:r>
          </a:p>
          <a:p>
            <a:pPr marL="609600" indent="-609600" eaLnBrk="1" hangingPunct="1">
              <a:buFont typeface="Wingdings" panose="05000000000000000000" pitchFamily="2" charset="2"/>
              <a:buNone/>
              <a:defRPr/>
            </a:pPr>
            <a:r>
              <a:rPr lang="zh-CN" altLang="en-US" sz="2000" dirty="0">
                <a:latin typeface="幼圆" panose="02010509060101010101" pitchFamily="49" charset="-122"/>
                <a:ea typeface="幼圆" panose="02010509060101010101" pitchFamily="49" charset="-122"/>
              </a:rPr>
              <a:t>（</a:t>
            </a:r>
            <a:r>
              <a:rPr lang="en-US" altLang="zh-CN" sz="2000" dirty="0">
                <a:latin typeface="幼圆" panose="02010509060101010101" pitchFamily="49" charset="-122"/>
                <a:ea typeface="幼圆" panose="02010509060101010101" pitchFamily="49" charset="-122"/>
              </a:rPr>
              <a:t>1</a:t>
            </a:r>
            <a:r>
              <a:rPr lang="zh-CN" altLang="en-US" sz="2000" dirty="0">
                <a:latin typeface="幼圆" panose="02010509060101010101" pitchFamily="49" charset="-122"/>
                <a:ea typeface="幼圆" panose="02010509060101010101" pitchFamily="49" charset="-122"/>
              </a:rPr>
              <a:t>）第</a:t>
            </a:r>
            <a:r>
              <a:rPr lang="en-US" altLang="zh-CN" sz="2000" dirty="0">
                <a:latin typeface="幼圆" panose="02010509060101010101" pitchFamily="49" charset="-122"/>
                <a:ea typeface="幼圆" panose="02010509060101010101" pitchFamily="49" charset="-122"/>
              </a:rPr>
              <a:t>4</a:t>
            </a:r>
            <a:r>
              <a:rPr lang="zh-CN" altLang="en-US" sz="2000" dirty="0">
                <a:latin typeface="幼圆" panose="02010509060101010101" pitchFamily="49" charset="-122"/>
                <a:ea typeface="幼圆" panose="02010509060101010101" pitchFamily="49" charset="-122"/>
              </a:rPr>
              <a:t>学期结束前提交论文开题报告</a:t>
            </a:r>
          </a:p>
          <a:p>
            <a:pPr marL="609600" indent="-609600" eaLnBrk="1" hangingPunct="1">
              <a:buFont typeface="Wingdings" panose="05000000000000000000" pitchFamily="2" charset="2"/>
              <a:buNone/>
              <a:defRPr/>
            </a:pPr>
            <a:r>
              <a:rPr lang="zh-CN" altLang="en-US" sz="2000" dirty="0">
                <a:latin typeface="幼圆" panose="02010509060101010101" pitchFamily="49" charset="-122"/>
                <a:ea typeface="幼圆" panose="02010509060101010101" pitchFamily="49" charset="-122"/>
              </a:rPr>
              <a:t>（</a:t>
            </a:r>
            <a:r>
              <a:rPr lang="en-US" altLang="zh-CN" sz="2000" dirty="0">
                <a:latin typeface="幼圆" panose="02010509060101010101" pitchFamily="49" charset="-122"/>
                <a:ea typeface="幼圆" panose="02010509060101010101" pitchFamily="49" charset="-122"/>
              </a:rPr>
              <a:t>2</a:t>
            </a:r>
            <a:r>
              <a:rPr lang="zh-CN" altLang="en-US" sz="2000" dirty="0">
                <a:latin typeface="幼圆" panose="02010509060101010101" pitchFamily="49" charset="-122"/>
                <a:ea typeface="幼圆" panose="02010509060101010101" pitchFamily="49" charset="-122"/>
              </a:rPr>
              <a:t>）第</a:t>
            </a:r>
            <a:r>
              <a:rPr lang="en-US" altLang="zh-CN" sz="2000" dirty="0">
                <a:latin typeface="幼圆" panose="02010509060101010101" pitchFamily="49" charset="-122"/>
                <a:ea typeface="幼圆" panose="02010509060101010101" pitchFamily="49" charset="-122"/>
              </a:rPr>
              <a:t>5</a:t>
            </a:r>
            <a:r>
              <a:rPr lang="zh-CN" altLang="en-US" sz="2000" dirty="0">
                <a:latin typeface="幼圆" panose="02010509060101010101" pitchFamily="49" charset="-122"/>
                <a:ea typeface="幼圆" panose="02010509060101010101" pitchFamily="49" charset="-122"/>
              </a:rPr>
              <a:t>学期（一般在</a:t>
            </a:r>
            <a:r>
              <a:rPr lang="en-US" altLang="zh-CN" sz="2000" dirty="0">
                <a:latin typeface="幼圆" panose="02010509060101010101" pitchFamily="49" charset="-122"/>
                <a:ea typeface="幼圆" panose="02010509060101010101" pitchFamily="49" charset="-122"/>
              </a:rPr>
              <a:t>10</a:t>
            </a:r>
            <a:r>
              <a:rPr lang="zh-CN" altLang="en-US" sz="2000" dirty="0">
                <a:latin typeface="幼圆" panose="02010509060101010101" pitchFamily="49" charset="-122"/>
                <a:ea typeface="幼圆" panose="02010509060101010101" pitchFamily="49" charset="-122"/>
              </a:rPr>
              <a:t>月份）完成中期检查</a:t>
            </a:r>
          </a:p>
          <a:p>
            <a:pPr marL="609600" indent="-609600" eaLnBrk="1" hangingPunct="1">
              <a:buFont typeface="Wingdings" panose="05000000000000000000" pitchFamily="2" charset="2"/>
              <a:buNone/>
              <a:defRPr/>
            </a:pPr>
            <a:r>
              <a:rPr lang="zh-CN" altLang="en-US" sz="2000" dirty="0">
                <a:latin typeface="幼圆" panose="02010509060101010101" pitchFamily="49" charset="-122"/>
                <a:ea typeface="幼圆" panose="02010509060101010101" pitchFamily="49" charset="-122"/>
              </a:rPr>
              <a:t>（</a:t>
            </a:r>
            <a:r>
              <a:rPr lang="en-US" altLang="zh-CN" sz="2000" dirty="0">
                <a:latin typeface="幼圆" panose="02010509060101010101" pitchFamily="49" charset="-122"/>
                <a:ea typeface="幼圆" panose="02010509060101010101" pitchFamily="49" charset="-122"/>
              </a:rPr>
              <a:t>3</a:t>
            </a:r>
            <a:r>
              <a:rPr lang="zh-CN" altLang="en-US" sz="2000" dirty="0">
                <a:latin typeface="幼圆" panose="02010509060101010101" pitchFamily="49" charset="-122"/>
                <a:ea typeface="幼圆" panose="02010509060101010101" pitchFamily="49" charset="-122"/>
              </a:rPr>
              <a:t>）第</a:t>
            </a:r>
            <a:r>
              <a:rPr lang="en-US" altLang="zh-CN" sz="2000" dirty="0">
                <a:latin typeface="幼圆" panose="02010509060101010101" pitchFamily="49" charset="-122"/>
                <a:ea typeface="幼圆" panose="02010509060101010101" pitchFamily="49" charset="-122"/>
              </a:rPr>
              <a:t>6</a:t>
            </a:r>
            <a:r>
              <a:rPr lang="zh-CN" altLang="en-US" sz="2000" dirty="0">
                <a:latin typeface="幼圆" panose="02010509060101010101" pitchFamily="49" charset="-122"/>
                <a:ea typeface="幼圆" panose="02010509060101010101" pitchFamily="49" charset="-122"/>
              </a:rPr>
              <a:t>学期（一般在</a:t>
            </a:r>
            <a:r>
              <a:rPr lang="en-US" altLang="zh-CN" sz="2000" dirty="0">
                <a:latin typeface="幼圆" panose="02010509060101010101" pitchFamily="49" charset="-122"/>
                <a:ea typeface="幼圆" panose="02010509060101010101" pitchFamily="49" charset="-122"/>
              </a:rPr>
              <a:t>3</a:t>
            </a:r>
            <a:r>
              <a:rPr lang="zh-CN" altLang="en-US" sz="2000" dirty="0">
                <a:latin typeface="幼圆" panose="02010509060101010101" pitchFamily="49" charset="-122"/>
                <a:ea typeface="幼圆" panose="02010509060101010101" pitchFamily="49" charset="-122"/>
              </a:rPr>
              <a:t>月底前）提交学位论文定稿</a:t>
            </a:r>
          </a:p>
          <a:p>
            <a:pPr marL="609600" indent="-609600" eaLnBrk="1" hangingPunct="1">
              <a:buFont typeface="Wingdings" panose="05000000000000000000" pitchFamily="2" charset="2"/>
              <a:buNone/>
              <a:defRPr/>
            </a:pPr>
            <a:endParaRPr lang="zh-CN" altLang="en-US" dirty="0"/>
          </a:p>
          <a:p>
            <a:pPr marL="609600" indent="-609600" eaLnBrk="1" hangingPunct="1">
              <a:buFont typeface="Wingdings" panose="05000000000000000000" pitchFamily="2" charset="2"/>
              <a:buNone/>
              <a:defRPr/>
            </a:pPr>
            <a:r>
              <a:rPr lang="en-US" altLang="zh-CN" sz="2400" b="1" dirty="0">
                <a:solidFill>
                  <a:schemeClr val="tx2"/>
                </a:solidFill>
                <a:latin typeface="幼圆" panose="02010509060101010101" pitchFamily="49" charset="-122"/>
                <a:ea typeface="幼圆" panose="02010509060101010101" pitchFamily="49" charset="-122"/>
              </a:rPr>
              <a:t>2. 4</a:t>
            </a:r>
            <a:r>
              <a:rPr lang="zh-CN" altLang="en-US" sz="2400" b="1" dirty="0">
                <a:solidFill>
                  <a:schemeClr val="tx2"/>
                </a:solidFill>
                <a:latin typeface="幼圆" panose="02010509060101010101" pitchFamily="49" charset="-122"/>
                <a:ea typeface="幼圆" panose="02010509060101010101" pitchFamily="49" charset="-122"/>
              </a:rPr>
              <a:t>年制的博士</a:t>
            </a:r>
          </a:p>
          <a:p>
            <a:pPr marL="609600" indent="-609600" eaLnBrk="1" hangingPunct="1">
              <a:buFont typeface="Wingdings" panose="05000000000000000000" pitchFamily="2" charset="2"/>
              <a:buNone/>
              <a:defRPr/>
            </a:pPr>
            <a:r>
              <a:rPr lang="zh-CN" altLang="en-US" sz="2000" dirty="0">
                <a:latin typeface="幼圆" panose="02010509060101010101" pitchFamily="49" charset="-122"/>
                <a:ea typeface="幼圆" panose="02010509060101010101" pitchFamily="49" charset="-122"/>
              </a:rPr>
              <a:t>（</a:t>
            </a:r>
            <a:r>
              <a:rPr lang="en-US" altLang="zh-CN" sz="2000" dirty="0">
                <a:latin typeface="幼圆" panose="02010509060101010101" pitchFamily="49" charset="-122"/>
                <a:ea typeface="幼圆" panose="02010509060101010101" pitchFamily="49" charset="-122"/>
              </a:rPr>
              <a:t>1</a:t>
            </a:r>
            <a:r>
              <a:rPr lang="zh-CN" altLang="en-US" sz="2000" dirty="0">
                <a:latin typeface="幼圆" panose="02010509060101010101" pitchFamily="49" charset="-122"/>
                <a:ea typeface="幼圆" panose="02010509060101010101" pitchFamily="49" charset="-122"/>
              </a:rPr>
              <a:t>）第</a:t>
            </a:r>
            <a:r>
              <a:rPr lang="en-US" altLang="zh-CN" sz="2000" dirty="0">
                <a:latin typeface="幼圆" panose="02010509060101010101" pitchFamily="49" charset="-122"/>
                <a:ea typeface="幼圆" panose="02010509060101010101" pitchFamily="49" charset="-122"/>
              </a:rPr>
              <a:t>4</a:t>
            </a:r>
            <a:r>
              <a:rPr lang="zh-CN" altLang="en-US" sz="2000" dirty="0">
                <a:latin typeface="幼圆" panose="02010509060101010101" pitchFamily="49" charset="-122"/>
                <a:ea typeface="幼圆" panose="02010509060101010101" pitchFamily="49" charset="-122"/>
              </a:rPr>
              <a:t>学期结束前提交论文开题报告</a:t>
            </a:r>
          </a:p>
          <a:p>
            <a:pPr marL="609600" indent="-609600" eaLnBrk="1" hangingPunct="1">
              <a:buFont typeface="Wingdings" panose="05000000000000000000" pitchFamily="2" charset="2"/>
              <a:buNone/>
              <a:defRPr/>
            </a:pPr>
            <a:r>
              <a:rPr lang="zh-CN" altLang="en-US" sz="2000" dirty="0">
                <a:latin typeface="幼圆" panose="02010509060101010101" pitchFamily="49" charset="-122"/>
                <a:ea typeface="幼圆" panose="02010509060101010101" pitchFamily="49" charset="-122"/>
              </a:rPr>
              <a:t>（</a:t>
            </a:r>
            <a:r>
              <a:rPr lang="en-US" altLang="zh-CN" sz="2000" dirty="0">
                <a:latin typeface="幼圆" panose="02010509060101010101" pitchFamily="49" charset="-122"/>
                <a:ea typeface="幼圆" panose="02010509060101010101" pitchFamily="49" charset="-122"/>
              </a:rPr>
              <a:t>2</a:t>
            </a:r>
            <a:r>
              <a:rPr lang="zh-CN" altLang="en-US" sz="2000" dirty="0">
                <a:latin typeface="幼圆" panose="02010509060101010101" pitchFamily="49" charset="-122"/>
                <a:ea typeface="幼圆" panose="02010509060101010101" pitchFamily="49" charset="-122"/>
              </a:rPr>
              <a:t>）</a:t>
            </a:r>
            <a:r>
              <a:rPr lang="zh-CN" altLang="en-US" sz="2000" dirty="0">
                <a:solidFill>
                  <a:srgbClr val="FFFF00"/>
                </a:solidFill>
                <a:effectLst/>
                <a:latin typeface="幼圆" panose="02010509060101010101" pitchFamily="49" charset="-122"/>
                <a:ea typeface="幼圆" panose="02010509060101010101" pitchFamily="49" charset="-122"/>
              </a:rPr>
              <a:t>第</a:t>
            </a:r>
            <a:r>
              <a:rPr lang="en-US" altLang="zh-CN" sz="2000" dirty="0">
                <a:solidFill>
                  <a:srgbClr val="FFFF00"/>
                </a:solidFill>
                <a:effectLst/>
                <a:latin typeface="幼圆" panose="02010509060101010101" pitchFamily="49" charset="-122"/>
                <a:ea typeface="幼圆" panose="02010509060101010101" pitchFamily="49" charset="-122"/>
              </a:rPr>
              <a:t>8</a:t>
            </a:r>
            <a:r>
              <a:rPr lang="zh-CN" altLang="en-US" sz="2000" dirty="0">
                <a:solidFill>
                  <a:srgbClr val="FFFF00"/>
                </a:solidFill>
                <a:effectLst/>
                <a:latin typeface="幼圆" panose="02010509060101010101" pitchFamily="49" charset="-122"/>
                <a:ea typeface="幼圆" panose="02010509060101010101" pitchFamily="49" charset="-122"/>
              </a:rPr>
              <a:t>学期（</a:t>
            </a:r>
            <a:r>
              <a:rPr lang="en-US" altLang="zh-CN" sz="2000" dirty="0">
                <a:solidFill>
                  <a:srgbClr val="FFFF00"/>
                </a:solidFill>
                <a:effectLst/>
                <a:latin typeface="幼圆" panose="02010509060101010101" pitchFamily="49" charset="-122"/>
                <a:ea typeface="幼圆" panose="02010509060101010101" pitchFamily="49" charset="-122"/>
              </a:rPr>
              <a:t>2</a:t>
            </a:r>
            <a:r>
              <a:rPr lang="zh-CN" altLang="en-US" sz="2000" dirty="0">
                <a:solidFill>
                  <a:srgbClr val="FFFF00"/>
                </a:solidFill>
                <a:effectLst/>
                <a:latin typeface="幼圆" panose="02010509060101010101" pitchFamily="49" charset="-122"/>
                <a:ea typeface="幼圆" panose="02010509060101010101" pitchFamily="49" charset="-122"/>
              </a:rPr>
              <a:t>月底前）完成预答辩（论文定稿）</a:t>
            </a:r>
          </a:p>
          <a:p>
            <a:pPr marL="609600" indent="-609600" eaLnBrk="1" hangingPunct="1">
              <a:buFont typeface="Wingdings" panose="05000000000000000000" pitchFamily="2" charset="2"/>
              <a:buNone/>
              <a:defRPr/>
            </a:pPr>
            <a:r>
              <a:rPr lang="zh-CN" altLang="en-US" sz="2000" dirty="0">
                <a:latin typeface="幼圆" panose="02010509060101010101" pitchFamily="49" charset="-122"/>
                <a:ea typeface="幼圆" panose="02010509060101010101" pitchFamily="49" charset="-122"/>
              </a:rPr>
              <a:t>（</a:t>
            </a:r>
            <a:r>
              <a:rPr lang="en-US" altLang="zh-CN" sz="2000" dirty="0">
                <a:latin typeface="幼圆" panose="02010509060101010101" pitchFamily="49" charset="-122"/>
                <a:ea typeface="幼圆" panose="02010509060101010101" pitchFamily="49" charset="-122"/>
              </a:rPr>
              <a:t>3</a:t>
            </a:r>
            <a:r>
              <a:rPr lang="zh-CN" altLang="en-US" sz="2000" dirty="0">
                <a:latin typeface="幼圆" panose="02010509060101010101" pitchFamily="49" charset="-122"/>
                <a:ea typeface="幼圆" panose="02010509060101010101" pitchFamily="49" charset="-122"/>
              </a:rPr>
              <a:t>）第</a:t>
            </a:r>
            <a:r>
              <a:rPr lang="en-US" altLang="zh-CN" sz="2000" dirty="0">
                <a:latin typeface="幼圆" panose="02010509060101010101" pitchFamily="49" charset="-122"/>
                <a:ea typeface="幼圆" panose="02010509060101010101" pitchFamily="49" charset="-122"/>
              </a:rPr>
              <a:t>8</a:t>
            </a:r>
            <a:r>
              <a:rPr lang="zh-CN" altLang="en-US" sz="2000" dirty="0">
                <a:latin typeface="幼圆" panose="02010509060101010101" pitchFamily="49" charset="-122"/>
                <a:ea typeface="幼圆" panose="02010509060101010101" pitchFamily="49" charset="-122"/>
              </a:rPr>
              <a:t>学期（</a:t>
            </a:r>
            <a:r>
              <a:rPr lang="en-US" altLang="zh-CN" sz="2000" dirty="0">
                <a:latin typeface="幼圆" panose="02010509060101010101" pitchFamily="49" charset="-122"/>
                <a:ea typeface="幼圆" panose="02010509060101010101" pitchFamily="49" charset="-122"/>
              </a:rPr>
              <a:t>3</a:t>
            </a:r>
            <a:r>
              <a:rPr lang="zh-CN" altLang="en-US" sz="2000" dirty="0">
                <a:latin typeface="幼圆" panose="02010509060101010101" pitchFamily="49" charset="-122"/>
                <a:ea typeface="幼圆" panose="02010509060101010101" pitchFamily="49" charset="-122"/>
              </a:rPr>
              <a:t>月底前）提交学位论文盲审稿</a:t>
            </a:r>
          </a:p>
          <a:p>
            <a:pPr marL="609600" indent="-609600" eaLnBrk="1" hangingPunct="1">
              <a:buFont typeface="Wingdings" panose="05000000000000000000" pitchFamily="2" charset="2"/>
              <a:buNone/>
              <a:defRPr/>
            </a:pPr>
            <a:endParaRPr lang="zh-CN" altLang="en-US" dirty="0"/>
          </a:p>
          <a:p>
            <a:pPr marL="609600" indent="-609600" eaLnBrk="1" hangingPunct="1">
              <a:buFont typeface="Wingdings" panose="05000000000000000000" pitchFamily="2" charset="2"/>
              <a:buNone/>
              <a:defRPr/>
            </a:pPr>
            <a:r>
              <a:rPr lang="en-US" altLang="zh-CN" sz="2400" b="1" dirty="0">
                <a:solidFill>
                  <a:schemeClr val="tx2"/>
                </a:solidFill>
                <a:latin typeface="幼圆" panose="02010509060101010101" pitchFamily="49" charset="-122"/>
                <a:ea typeface="幼圆" panose="02010509060101010101" pitchFamily="49" charset="-122"/>
              </a:rPr>
              <a:t>3. </a:t>
            </a:r>
            <a:r>
              <a:rPr lang="zh-CN" altLang="en-US" sz="2400" b="1" dirty="0">
                <a:solidFill>
                  <a:schemeClr val="tx2"/>
                </a:solidFill>
                <a:latin typeface="幼圆" panose="02010509060101010101" pitchFamily="49" charset="-122"/>
                <a:ea typeface="幼圆" panose="02010509060101010101" pitchFamily="49" charset="-122"/>
              </a:rPr>
              <a:t>若提前毕业，则以上时间按顺序提前</a:t>
            </a:r>
            <a:r>
              <a:rPr lang="en-US" altLang="zh-CN" sz="2400" b="1" dirty="0">
                <a:solidFill>
                  <a:schemeClr val="tx2"/>
                </a:solidFill>
                <a:latin typeface="幼圆" panose="02010509060101010101" pitchFamily="49" charset="-122"/>
                <a:ea typeface="幼圆" panose="02010509060101010101" pitchFamily="49" charset="-122"/>
              </a:rPr>
              <a:t>1</a:t>
            </a:r>
            <a:r>
              <a:rPr lang="zh-CN" altLang="en-US" sz="2400" b="1" dirty="0">
                <a:solidFill>
                  <a:schemeClr val="tx2"/>
                </a:solidFill>
                <a:latin typeface="幼圆" panose="02010509060101010101" pitchFamily="49" charset="-122"/>
                <a:ea typeface="幼圆" panose="02010509060101010101" pitchFamily="49" charset="-122"/>
              </a:rPr>
              <a:t>年。</a:t>
            </a:r>
          </a:p>
          <a:p>
            <a:pPr marL="609600" indent="-609600" eaLnBrk="1" hangingPunct="1">
              <a:buFont typeface="Arial" panose="020B0604020202020204" pitchFamily="34" charset="0"/>
              <a:buNone/>
              <a:defRPr/>
            </a:pPr>
            <a:endParaRPr lang="zh-CN" altLang="en-US" sz="2400" b="1" dirty="0">
              <a:solidFill>
                <a:schemeClr val="tx2"/>
              </a:solidFill>
              <a:latin typeface="幼圆" panose="02010509060101010101" pitchFamily="49" charset="-122"/>
              <a:ea typeface="幼圆" panose="02010509060101010101" pitchFamily="49"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nchorCtr="1"/>
          <a:lstStyle/>
          <a:p>
            <a:pPr eaLnBrk="1" hangingPunct="1">
              <a:defRPr/>
            </a:pPr>
            <a:r>
              <a:rPr lang="zh-CN" altLang="en-US" sz="4000" b="1"/>
              <a:t>◆新生入学学生系统使用说明</a:t>
            </a:r>
            <a:br>
              <a:rPr lang="zh-CN" altLang="en-US" sz="4000" b="1"/>
            </a:br>
            <a:endParaRPr lang="zh-CN" altLang="en-US" sz="4000" b="1"/>
          </a:p>
        </p:txBody>
      </p:sp>
      <p:sp>
        <p:nvSpPr>
          <p:cNvPr id="23555" name="Rectangle 3"/>
          <p:cNvSpPr>
            <a:spLocks noGrp="1" noChangeArrowheads="1"/>
          </p:cNvSpPr>
          <p:nvPr>
            <p:ph type="body" idx="4294967295"/>
          </p:nvPr>
        </p:nvSpPr>
        <p:spPr>
          <a:xfrm>
            <a:off x="304800" y="1371600"/>
            <a:ext cx="8458200" cy="4953000"/>
          </a:xfrm>
        </p:spPr>
        <p:txBody>
          <a:bodyPr/>
          <a:lstStyle/>
          <a:p>
            <a:pPr algn="ctr" eaLnBrk="1" hangingPunct="1">
              <a:buFont typeface="Arial" panose="020B0604020202020204" pitchFamily="34" charset="0"/>
              <a:buChar char="►"/>
              <a:defRPr/>
            </a:pPr>
            <a:endParaRPr lang="zh-CN" altLang="en-US" dirty="0">
              <a:solidFill>
                <a:schemeClr val="tx2"/>
              </a:solidFill>
              <a:latin typeface="幼圆" panose="02010509060101010101" pitchFamily="49" charset="-122"/>
              <a:ea typeface="幼圆" panose="02010509060101010101" pitchFamily="49" charset="-122"/>
            </a:endParaRPr>
          </a:p>
          <a:p>
            <a:pPr algn="ctr" eaLnBrk="1" hangingPunct="1">
              <a:buFont typeface="Arial" panose="020B0604020202020204" pitchFamily="34" charset="0"/>
              <a:buNone/>
              <a:defRPr/>
            </a:pPr>
            <a:r>
              <a:rPr lang="zh-CN" altLang="en-US" dirty="0">
                <a:solidFill>
                  <a:schemeClr val="tx2"/>
                </a:solidFill>
                <a:latin typeface="幼圆" panose="02010509060101010101" pitchFamily="49" charset="-122"/>
                <a:ea typeface="幼圆" panose="02010509060101010101" pitchFamily="49" charset="-122"/>
              </a:rPr>
              <a:t>一、登录</a:t>
            </a:r>
            <a:endParaRPr lang="en-US" altLang="zh-CN" dirty="0">
              <a:solidFill>
                <a:schemeClr val="tx2"/>
              </a:solidFill>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r>
              <a:rPr lang="zh-CN" altLang="en-US" sz="2400" dirty="0">
                <a:latin typeface="幼圆" panose="02010509060101010101" pitchFamily="49" charset="-122"/>
                <a:ea typeface="幼圆" panose="02010509060101010101" pitchFamily="49" charset="-122"/>
              </a:rPr>
              <a:t>  进入研究生网页</a:t>
            </a:r>
            <a:r>
              <a:rPr lang="en-US" altLang="zh-CN" sz="2400" dirty="0">
                <a:latin typeface="幼圆" panose="02010509060101010101" pitchFamily="49" charset="-122"/>
                <a:ea typeface="幼圆" panose="02010509060101010101" pitchFamily="49" charset="-122"/>
                <a:hlinkClick r:id="rId2"/>
              </a:rPr>
              <a:t>http://yjs.sta.edu.cn</a:t>
            </a:r>
            <a:r>
              <a:rPr lang="en-US" altLang="zh-CN" sz="2400" dirty="0">
                <a:latin typeface="幼圆" panose="02010509060101010101" pitchFamily="49" charset="-122"/>
                <a:ea typeface="幼圆" panose="02010509060101010101" pitchFamily="49" charset="-122"/>
              </a:rPr>
              <a:t> ,</a:t>
            </a:r>
            <a:r>
              <a:rPr lang="zh-CN" altLang="en-US" sz="2400" dirty="0">
                <a:latin typeface="幼圆" panose="02010509060101010101" pitchFamily="49" charset="-122"/>
                <a:ea typeface="幼圆" panose="02010509060101010101" pitchFamily="49" charset="-122"/>
              </a:rPr>
              <a:t>点击页面左侧的：</a:t>
            </a:r>
            <a:r>
              <a:rPr lang="zh-CN" altLang="en-US" sz="2400" dirty="0">
                <a:latin typeface="Arial" panose="020B0604020202020204" pitchFamily="34" charset="0"/>
                <a:ea typeface="幼圆" panose="02010509060101010101" pitchFamily="49" charset="-122"/>
              </a:rPr>
              <a:t>“</a:t>
            </a:r>
            <a:r>
              <a:rPr lang="zh-CN" altLang="en-US" sz="2400" dirty="0">
                <a:latin typeface="幼圆" panose="02010509060101010101" pitchFamily="49" charset="-122"/>
                <a:ea typeface="幼圆" panose="02010509060101010101" pitchFamily="49" charset="-122"/>
              </a:rPr>
              <a:t>学生教学管理系统</a:t>
            </a:r>
            <a:r>
              <a:rPr lang="zh-CN" altLang="en-US" sz="2400" dirty="0">
                <a:latin typeface="Arial" panose="020B0604020202020204" pitchFamily="34" charset="0"/>
                <a:ea typeface="幼圆" panose="02010509060101010101" pitchFamily="49" charset="-122"/>
              </a:rPr>
              <a:t>”</a:t>
            </a:r>
            <a:r>
              <a:rPr lang="zh-CN" altLang="en-US" sz="2400" dirty="0">
                <a:latin typeface="幼圆" panose="02010509060101010101" pitchFamily="49" charset="-122"/>
                <a:ea typeface="幼圆" panose="02010509060101010101" pitchFamily="49" charset="-122"/>
              </a:rPr>
              <a:t>，用户名为学号，密码为</a:t>
            </a:r>
            <a:r>
              <a:rPr lang="en-US" altLang="zh-CN" sz="2400" dirty="0">
                <a:latin typeface="幼圆" panose="02010509060101010101" pitchFamily="49" charset="-122"/>
                <a:ea typeface="幼圆" panose="02010509060101010101" pitchFamily="49" charset="-122"/>
              </a:rPr>
              <a:t>8</a:t>
            </a:r>
            <a:r>
              <a:rPr lang="zh-CN" altLang="en-US" sz="2400" dirty="0">
                <a:latin typeface="幼圆" panose="02010509060101010101" pitchFamily="49" charset="-122"/>
                <a:ea typeface="幼圆" panose="02010509060101010101" pitchFamily="49" charset="-122"/>
              </a:rPr>
              <a:t>位生日数字。学生首次登录时系统会提示修改密码。</a:t>
            </a:r>
            <a:endParaRPr lang="zh-CN" altLang="en-US" sz="2400" dirty="0">
              <a:solidFill>
                <a:schemeClr val="tx2"/>
              </a:solidFill>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endParaRPr lang="zh-CN" altLang="en-US" sz="2400"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endParaRPr lang="zh-CN" altLang="en-US" sz="2400" dirty="0">
              <a:solidFill>
                <a:schemeClr val="tx2"/>
              </a:solidFill>
              <a:latin typeface="幼圆" panose="02010509060101010101" pitchFamily="49" charset="-122"/>
              <a:ea typeface="幼圆" panose="02010509060101010101" pitchFamily="49" charset="-122"/>
              <a:hlinkClick r:id="rId3"/>
            </a:endParaRPr>
          </a:p>
          <a:p>
            <a:pPr eaLnBrk="1" hangingPunct="1">
              <a:buFont typeface="Arial" panose="020B0604020202020204" pitchFamily="34" charset="0"/>
              <a:buNone/>
              <a:defRPr/>
            </a:pPr>
            <a:endParaRPr lang="zh-CN" altLang="en-US" sz="2400" dirty="0">
              <a:solidFill>
                <a:srgbClr val="0000FF"/>
              </a:solidFill>
              <a:latin typeface="幼圆" panose="02010509060101010101" pitchFamily="49" charset="-122"/>
              <a:ea typeface="幼圆" panose="02010509060101010101" pitchFamily="49" charset="-122"/>
              <a:hlinkClick r:id="rId3"/>
            </a:endParaRPr>
          </a:p>
          <a:p>
            <a:pPr eaLnBrk="1" hangingPunct="1">
              <a:buFont typeface="Arial" panose="020B0604020202020204" pitchFamily="34" charset="0"/>
              <a:buNone/>
              <a:defRPr/>
            </a:pPr>
            <a:endParaRPr lang="en-US" altLang="zh-CN" sz="2400"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endParaRPr lang="en-US" altLang="zh-CN" dirty="0">
              <a:solidFill>
                <a:schemeClr val="tx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nchorCtr="1"/>
          <a:lstStyle/>
          <a:p>
            <a:pPr eaLnBrk="1" hangingPunct="1">
              <a:defRPr/>
            </a:pPr>
            <a:r>
              <a:rPr lang="zh-CN" altLang="en-US" sz="4000"/>
              <a:t>新生学生系统使用说明</a:t>
            </a:r>
            <a:br>
              <a:rPr lang="zh-CN" altLang="en-US" sz="4000"/>
            </a:br>
            <a:endParaRPr lang="zh-CN" altLang="en-US" sz="2000">
              <a:solidFill>
                <a:srgbClr val="FF3399"/>
              </a:solidFill>
            </a:endParaRPr>
          </a:p>
        </p:txBody>
      </p:sp>
      <p:sp>
        <p:nvSpPr>
          <p:cNvPr id="23555" name="Rectangle 3"/>
          <p:cNvSpPr>
            <a:spLocks noGrp="1" noChangeArrowheads="1"/>
          </p:cNvSpPr>
          <p:nvPr>
            <p:ph type="body" idx="4294967295"/>
          </p:nvPr>
        </p:nvSpPr>
        <p:spPr>
          <a:xfrm>
            <a:off x="304800" y="1295400"/>
            <a:ext cx="8382000" cy="4876800"/>
          </a:xfrm>
        </p:spPr>
        <p:txBody>
          <a:bodyPr/>
          <a:lstStyle/>
          <a:p>
            <a:pPr algn="ctr" eaLnBrk="1" hangingPunct="1">
              <a:buFont typeface="Arial" panose="020B0604020202020204" pitchFamily="34" charset="0"/>
              <a:buNone/>
              <a:defRPr/>
            </a:pPr>
            <a:endParaRPr lang="zh-CN" altLang="en-US" sz="3600" dirty="0">
              <a:solidFill>
                <a:schemeClr val="tx2"/>
              </a:solidFill>
              <a:latin typeface="幼圆" panose="02010509060101010101" pitchFamily="49" charset="-122"/>
              <a:ea typeface="幼圆" panose="02010509060101010101" pitchFamily="49" charset="-122"/>
            </a:endParaRPr>
          </a:p>
          <a:p>
            <a:pPr algn="ctr" eaLnBrk="1" hangingPunct="1">
              <a:buFont typeface="Arial" panose="020B0604020202020204" pitchFamily="34" charset="0"/>
              <a:buNone/>
              <a:defRPr/>
            </a:pPr>
            <a:r>
              <a:rPr lang="zh-CN" altLang="en-US" dirty="0">
                <a:solidFill>
                  <a:schemeClr val="tx2"/>
                </a:solidFill>
                <a:latin typeface="幼圆" panose="02010509060101010101" pitchFamily="49" charset="-122"/>
                <a:ea typeface="幼圆" panose="02010509060101010101" pitchFamily="49" charset="-122"/>
              </a:rPr>
              <a:t>二、入学登记</a:t>
            </a:r>
          </a:p>
          <a:p>
            <a:pPr eaLnBrk="1" hangingPunct="1">
              <a:buFont typeface="Arial" panose="020B0604020202020204" pitchFamily="34" charset="0"/>
              <a:buNone/>
              <a:defRPr/>
            </a:pPr>
            <a:r>
              <a:rPr lang="en-US" altLang="zh-CN" sz="2800" dirty="0"/>
              <a:t>  </a:t>
            </a:r>
            <a:r>
              <a:rPr lang="en-US" altLang="zh-CN" sz="2800" dirty="0">
                <a:ea typeface="幼圆" panose="02010509060101010101" pitchFamily="49" charset="-122"/>
              </a:rPr>
              <a:t>【</a:t>
            </a:r>
            <a:r>
              <a:rPr lang="zh-CN" altLang="en-US" sz="2800" dirty="0">
                <a:ea typeface="幼圆" panose="02010509060101010101" pitchFamily="49" charset="-122"/>
              </a:rPr>
              <a:t>培养管理</a:t>
            </a:r>
            <a:r>
              <a:rPr lang="en-US" altLang="zh-CN" sz="2800" dirty="0">
                <a:ea typeface="幼圆" panose="02010509060101010101" pitchFamily="49" charset="-122"/>
              </a:rPr>
              <a:t>】</a:t>
            </a:r>
            <a:r>
              <a:rPr lang="zh-CN" altLang="en-US" sz="2800" dirty="0">
                <a:ea typeface="幼圆" panose="02010509060101010101" pitchFamily="49" charset="-122"/>
              </a:rPr>
              <a:t>菜单中的</a:t>
            </a:r>
            <a:r>
              <a:rPr lang="en-US" altLang="zh-CN" sz="2800" dirty="0">
                <a:ea typeface="幼圆" panose="02010509060101010101" pitchFamily="49" charset="-122"/>
              </a:rPr>
              <a:t>【</a:t>
            </a:r>
            <a:r>
              <a:rPr lang="zh-CN" altLang="en-US" sz="2800" dirty="0">
                <a:ea typeface="幼圆" panose="02010509060101010101" pitchFamily="49" charset="-122"/>
              </a:rPr>
              <a:t>入学登记</a:t>
            </a:r>
            <a:r>
              <a:rPr lang="en-US" altLang="zh-CN" sz="2800" dirty="0">
                <a:ea typeface="幼圆" panose="02010509060101010101" pitchFamily="49" charset="-122"/>
              </a:rPr>
              <a:t>】</a:t>
            </a:r>
            <a:r>
              <a:rPr lang="zh-CN" altLang="en-US" sz="2800" dirty="0">
                <a:ea typeface="幼圆" panose="02010509060101010101" pitchFamily="49" charset="-122"/>
              </a:rPr>
              <a:t>，核对灰色不可修改部分的信息是否正确，有不符之处请告知研究生部；同时填写空格内的信息，完成后点击</a:t>
            </a:r>
            <a:r>
              <a:rPr lang="zh-CN" altLang="en-US" sz="2800" dirty="0">
                <a:latin typeface="Arial" panose="020B0604020202020204" pitchFamily="34" charset="0"/>
                <a:ea typeface="幼圆" panose="02010509060101010101" pitchFamily="49" charset="-122"/>
              </a:rPr>
              <a:t>“</a:t>
            </a:r>
            <a:r>
              <a:rPr lang="zh-CN" altLang="en-US" sz="2800" dirty="0">
                <a:ea typeface="幼圆" panose="02010509060101010101" pitchFamily="49" charset="-122"/>
              </a:rPr>
              <a:t>保存</a:t>
            </a:r>
            <a:r>
              <a:rPr lang="zh-CN" altLang="en-US" sz="2800" dirty="0">
                <a:latin typeface="Arial" panose="020B0604020202020204" pitchFamily="34" charset="0"/>
                <a:ea typeface="幼圆" panose="02010509060101010101" pitchFamily="49" charset="-122"/>
              </a:rPr>
              <a:t>”</a:t>
            </a:r>
            <a:r>
              <a:rPr lang="zh-CN" altLang="en-US" sz="2800" dirty="0">
                <a:ea typeface="幼圆" panose="02010509060101010101" pitchFamily="49" charset="-122"/>
              </a:rPr>
              <a:t>按钮。</a:t>
            </a:r>
            <a:endParaRPr lang="zh-CN" altLang="en-US" sz="2800" dirty="0">
              <a:solidFill>
                <a:schemeClr val="tx2"/>
              </a:solidFill>
              <a:latin typeface="幼圆" panose="02010509060101010101" pitchFamily="49" charset="-122"/>
              <a:ea typeface="幼圆" panose="02010509060101010101" pitchFamily="49" charset="-122"/>
              <a:hlinkClick r:id="rId2"/>
            </a:endParaRPr>
          </a:p>
          <a:p>
            <a:pPr eaLnBrk="1" hangingPunct="1">
              <a:buFont typeface="Arial" panose="020B0604020202020204" pitchFamily="34" charset="0"/>
              <a:buNone/>
              <a:defRPr/>
            </a:pPr>
            <a:endParaRPr lang="zh-CN" altLang="en-US" sz="2800" dirty="0">
              <a:solidFill>
                <a:srgbClr val="0000FF"/>
              </a:solidFill>
              <a:latin typeface="幼圆" panose="02010509060101010101" pitchFamily="49" charset="-122"/>
              <a:ea typeface="幼圆" panose="02010509060101010101" pitchFamily="49" charset="-122"/>
              <a:hlinkClick r:id="rId2"/>
            </a:endParaRPr>
          </a:p>
          <a:p>
            <a:pPr eaLnBrk="1" hangingPunct="1">
              <a:buFont typeface="Arial" panose="020B0604020202020204" pitchFamily="34" charset="0"/>
              <a:buNone/>
              <a:defRPr/>
            </a:pPr>
            <a:r>
              <a:rPr lang="zh-CN" altLang="en-US" sz="2800" dirty="0"/>
              <a:t>   如图：</a:t>
            </a:r>
            <a:endParaRPr lang="en-US" altLang="zh-CN" sz="2800"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endParaRPr lang="en-US" altLang="zh-CN" sz="3600" dirty="0">
              <a:solidFill>
                <a:schemeClr val="tx2"/>
              </a:solidFill>
            </a:endParaRPr>
          </a:p>
        </p:txBody>
      </p:sp>
      <p:pic>
        <p:nvPicPr>
          <p:cNvPr id="18436" name="Picture 5" descr="1NBG]WX~(1P6`C1TNEOQDJC"/>
          <p:cNvPicPr>
            <a:picLocks noChangeAspect="1" noChangeArrowheads="1"/>
          </p:cNvPicPr>
          <p:nvPr/>
        </p:nvPicPr>
        <p:blipFill>
          <a:blip r:embed="rId3" cstate="print"/>
          <a:srcRect/>
          <a:stretch>
            <a:fillRect/>
          </a:stretch>
        </p:blipFill>
        <p:spPr bwMode="auto">
          <a:xfrm>
            <a:off x="1828800" y="4724400"/>
            <a:ext cx="1495425" cy="71437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nchorCtr="1"/>
          <a:lstStyle/>
          <a:p>
            <a:pPr eaLnBrk="1" hangingPunct="1">
              <a:defRPr/>
            </a:pPr>
            <a:r>
              <a:rPr lang="zh-CN" altLang="en-US" sz="4000"/>
              <a:t>新生学生系统使用说明</a:t>
            </a:r>
            <a:br>
              <a:rPr lang="zh-CN" altLang="en-US" sz="4000"/>
            </a:br>
            <a:endParaRPr lang="zh-CN" altLang="en-US" sz="2000">
              <a:solidFill>
                <a:srgbClr val="FF3399"/>
              </a:solidFill>
            </a:endParaRPr>
          </a:p>
        </p:txBody>
      </p:sp>
      <p:sp>
        <p:nvSpPr>
          <p:cNvPr id="23555" name="Rectangle 3"/>
          <p:cNvSpPr>
            <a:spLocks noGrp="1" noChangeArrowheads="1"/>
          </p:cNvSpPr>
          <p:nvPr>
            <p:ph type="body" idx="4294967295"/>
          </p:nvPr>
        </p:nvSpPr>
        <p:spPr>
          <a:xfrm>
            <a:off x="304800" y="1447800"/>
            <a:ext cx="8382000" cy="4724400"/>
          </a:xfrm>
        </p:spPr>
        <p:txBody>
          <a:bodyPr/>
          <a:lstStyle/>
          <a:p>
            <a:pPr algn="ctr" eaLnBrk="1" hangingPunct="1">
              <a:buFont typeface="Arial" panose="020B0604020202020204" pitchFamily="34" charset="0"/>
              <a:buNone/>
              <a:defRPr/>
            </a:pPr>
            <a:r>
              <a:rPr lang="zh-CN" altLang="en-US" dirty="0">
                <a:solidFill>
                  <a:schemeClr val="tx2"/>
                </a:solidFill>
                <a:latin typeface="幼圆" panose="02010509060101010101" pitchFamily="49" charset="-122"/>
                <a:ea typeface="幼圆" panose="02010509060101010101" pitchFamily="49" charset="-122"/>
              </a:rPr>
              <a:t>三、核对个人基本信息</a:t>
            </a:r>
          </a:p>
          <a:p>
            <a:pPr algn="ctr" eaLnBrk="1" hangingPunct="1">
              <a:buFont typeface="Arial" panose="020B0604020202020204" pitchFamily="34" charset="0"/>
              <a:buNone/>
              <a:defRPr/>
            </a:pPr>
            <a:endParaRPr lang="zh-CN" altLang="en-US" dirty="0">
              <a:solidFill>
                <a:schemeClr val="tx2"/>
              </a:solidFill>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r>
              <a:rPr lang="zh-CN" altLang="en-US" sz="2400" dirty="0"/>
              <a:t>   点击</a:t>
            </a:r>
            <a:r>
              <a:rPr lang="en-US" altLang="zh-CN" sz="2400" dirty="0"/>
              <a:t>【</a:t>
            </a:r>
            <a:r>
              <a:rPr lang="zh-CN" altLang="en-US" sz="2400" dirty="0"/>
              <a:t>个人信息</a:t>
            </a:r>
            <a:r>
              <a:rPr lang="en-US" altLang="zh-CN" sz="2400" dirty="0"/>
              <a:t>】</a:t>
            </a:r>
            <a:r>
              <a:rPr lang="zh-CN" altLang="en-US" sz="2400" dirty="0"/>
              <a:t>菜单中的</a:t>
            </a:r>
            <a:r>
              <a:rPr lang="en-US" altLang="zh-CN" sz="2400" dirty="0"/>
              <a:t>【</a:t>
            </a:r>
            <a:r>
              <a:rPr lang="zh-CN" altLang="en-US" sz="2400" dirty="0"/>
              <a:t>个人基本信息</a:t>
            </a:r>
            <a:r>
              <a:rPr lang="en-US" altLang="zh-CN" sz="2400" dirty="0"/>
              <a:t>】</a:t>
            </a:r>
            <a:r>
              <a:rPr lang="zh-CN" altLang="en-US" sz="2400" dirty="0"/>
              <a:t>，核对系统中现有的个人基本信息（包括基本信息</a:t>
            </a:r>
            <a:r>
              <a:rPr lang="en-US" altLang="zh-CN" sz="2400" dirty="0"/>
              <a:t>1</a:t>
            </a:r>
            <a:r>
              <a:rPr lang="zh-CN" altLang="en-US" sz="2400" dirty="0"/>
              <a:t>、基本信息</a:t>
            </a:r>
            <a:r>
              <a:rPr lang="en-US" altLang="zh-CN" sz="2400" dirty="0"/>
              <a:t>2</a:t>
            </a:r>
            <a:r>
              <a:rPr lang="zh-CN" altLang="en-US" sz="2400" dirty="0"/>
              <a:t>），如与实际情况有不符的，请记录下来并告知研究生部门。</a:t>
            </a:r>
            <a:endParaRPr lang="zh-CN" altLang="en-US" sz="2400" dirty="0">
              <a:solidFill>
                <a:schemeClr val="tx2"/>
              </a:solidFill>
              <a:latin typeface="幼圆" panose="02010509060101010101" pitchFamily="49" charset="-122"/>
              <a:ea typeface="幼圆" panose="02010509060101010101" pitchFamily="49" charset="-122"/>
              <a:hlinkClick r:id="rId2"/>
            </a:endParaRPr>
          </a:p>
          <a:p>
            <a:pPr algn="just" eaLnBrk="1" hangingPunct="1">
              <a:buFont typeface="Arial" panose="020B0604020202020204" pitchFamily="34" charset="0"/>
              <a:buNone/>
              <a:defRPr/>
            </a:pPr>
            <a:endParaRPr lang="zh-CN" altLang="en-US" sz="2400" dirty="0">
              <a:solidFill>
                <a:srgbClr val="0000FF"/>
              </a:solidFill>
              <a:latin typeface="幼圆" panose="02010509060101010101" pitchFamily="49" charset="-122"/>
              <a:ea typeface="幼圆" panose="02010509060101010101" pitchFamily="49" charset="-122"/>
              <a:hlinkClick r:id="rId2"/>
            </a:endParaRPr>
          </a:p>
          <a:p>
            <a:pPr algn="just" eaLnBrk="1" hangingPunct="1">
              <a:buFont typeface="Arial" panose="020B0604020202020204" pitchFamily="34" charset="0"/>
              <a:buNone/>
              <a:defRPr/>
            </a:pPr>
            <a:r>
              <a:rPr lang="zh-CN" altLang="en-US" sz="2400" dirty="0"/>
              <a:t>   如图：</a:t>
            </a:r>
            <a:endParaRPr lang="en-US" altLang="zh-CN" sz="2400"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endParaRPr lang="en-US" altLang="zh-CN" dirty="0">
              <a:solidFill>
                <a:schemeClr val="tx2"/>
              </a:solidFill>
            </a:endParaRPr>
          </a:p>
        </p:txBody>
      </p:sp>
      <p:pic>
        <p:nvPicPr>
          <p:cNvPr id="19460" name="Picture 5" descr="[J0XMAP2XHDL8)8JMK_K)A0"/>
          <p:cNvPicPr>
            <a:picLocks noChangeAspect="1" noChangeArrowheads="1"/>
          </p:cNvPicPr>
          <p:nvPr/>
        </p:nvPicPr>
        <p:blipFill>
          <a:blip r:embed="rId3" cstate="print"/>
          <a:srcRect/>
          <a:stretch>
            <a:fillRect/>
          </a:stretch>
        </p:blipFill>
        <p:spPr bwMode="auto">
          <a:xfrm>
            <a:off x="1752600" y="4195763"/>
            <a:ext cx="1504950" cy="752475"/>
          </a:xfrm>
          <a:prstGeom prst="rect">
            <a:avLst/>
          </a:prstGeom>
          <a:noFill/>
          <a:ln w="9525">
            <a:noFill/>
            <a:miter lim="800000"/>
            <a:headEnd/>
            <a:tailEnd/>
          </a:ln>
        </p:spPr>
      </p:pic>
      <p:pic>
        <p:nvPicPr>
          <p:cNvPr id="19461" name="Picture 6" descr="}L%ARTZ[XH{WPROXK0QZEE6"/>
          <p:cNvPicPr>
            <a:picLocks noChangeAspect="1" noChangeArrowheads="1"/>
          </p:cNvPicPr>
          <p:nvPr/>
        </p:nvPicPr>
        <p:blipFill>
          <a:blip r:embed="rId4" cstate="print"/>
          <a:srcRect/>
          <a:stretch>
            <a:fillRect/>
          </a:stretch>
        </p:blipFill>
        <p:spPr bwMode="auto">
          <a:xfrm>
            <a:off x="3429000" y="4225925"/>
            <a:ext cx="1600200" cy="21907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nchorCtr="1"/>
          <a:lstStyle/>
          <a:p>
            <a:pPr eaLnBrk="1" hangingPunct="1">
              <a:defRPr/>
            </a:pPr>
            <a:r>
              <a:rPr lang="zh-CN" altLang="en-US" sz="4000"/>
              <a:t>新生学生系统使用说明</a:t>
            </a:r>
            <a:br>
              <a:rPr lang="zh-CN" altLang="en-US" sz="4000"/>
            </a:br>
            <a:endParaRPr lang="zh-CN" altLang="en-US" sz="2000">
              <a:solidFill>
                <a:srgbClr val="FF3399"/>
              </a:solidFill>
            </a:endParaRPr>
          </a:p>
        </p:txBody>
      </p:sp>
      <p:sp>
        <p:nvSpPr>
          <p:cNvPr id="23555" name="Rectangle 3"/>
          <p:cNvSpPr>
            <a:spLocks noGrp="1" noChangeArrowheads="1"/>
          </p:cNvSpPr>
          <p:nvPr>
            <p:ph type="body" idx="4294967295"/>
          </p:nvPr>
        </p:nvSpPr>
        <p:spPr>
          <a:xfrm>
            <a:off x="304800" y="1447800"/>
            <a:ext cx="8610600" cy="5029200"/>
          </a:xfrm>
        </p:spPr>
        <p:txBody>
          <a:bodyPr/>
          <a:lstStyle/>
          <a:p>
            <a:pPr algn="ctr" eaLnBrk="1" hangingPunct="1">
              <a:buFont typeface="Arial" panose="020B0604020202020204" pitchFamily="34" charset="0"/>
              <a:buChar char="►"/>
              <a:defRPr/>
            </a:pPr>
            <a:endParaRPr lang="zh-CN" altLang="en-US" sz="3600" dirty="0">
              <a:solidFill>
                <a:schemeClr val="tx2"/>
              </a:solidFill>
              <a:latin typeface="幼圆" panose="02010509060101010101" pitchFamily="49" charset="-122"/>
              <a:ea typeface="幼圆" panose="02010509060101010101" pitchFamily="49" charset="-122"/>
            </a:endParaRPr>
          </a:p>
          <a:p>
            <a:pPr algn="ctr" eaLnBrk="1" hangingPunct="1">
              <a:buFont typeface="Arial" panose="020B0604020202020204" pitchFamily="34" charset="0"/>
              <a:buNone/>
              <a:defRPr/>
            </a:pPr>
            <a:r>
              <a:rPr lang="zh-CN" altLang="en-US" dirty="0">
                <a:solidFill>
                  <a:schemeClr val="tx2"/>
                </a:solidFill>
                <a:latin typeface="幼圆" panose="02010509060101010101" pitchFamily="49" charset="-122"/>
                <a:ea typeface="幼圆" panose="02010509060101010101" pitchFamily="49" charset="-122"/>
              </a:rPr>
              <a:t>四、个人信息补充</a:t>
            </a:r>
          </a:p>
          <a:p>
            <a:pPr algn="just" eaLnBrk="1" hangingPunct="1">
              <a:buFont typeface="Arial" panose="020B0604020202020204" pitchFamily="34" charset="0"/>
              <a:buNone/>
              <a:defRPr/>
            </a:pPr>
            <a:r>
              <a:rPr lang="en-US" altLang="zh-CN" sz="2800" dirty="0"/>
              <a:t>   </a:t>
            </a:r>
            <a:r>
              <a:rPr lang="zh-CN" altLang="en-US" sz="2400" dirty="0"/>
              <a:t>点击</a:t>
            </a:r>
            <a:r>
              <a:rPr lang="en-US" altLang="zh-CN" sz="2400" dirty="0"/>
              <a:t>【</a:t>
            </a:r>
            <a:r>
              <a:rPr lang="zh-CN" altLang="en-US" sz="2400" dirty="0"/>
              <a:t>培养管理</a:t>
            </a:r>
            <a:r>
              <a:rPr lang="en-US" altLang="zh-CN" sz="2400" dirty="0"/>
              <a:t>】</a:t>
            </a:r>
            <a:r>
              <a:rPr lang="zh-CN" altLang="en-US" sz="2400" dirty="0"/>
              <a:t>菜单中的</a:t>
            </a:r>
            <a:r>
              <a:rPr lang="en-US" altLang="zh-CN" sz="2400" dirty="0"/>
              <a:t>【</a:t>
            </a:r>
            <a:r>
              <a:rPr lang="zh-CN" altLang="en-US" sz="2400" dirty="0"/>
              <a:t>个人信息修改</a:t>
            </a:r>
            <a:r>
              <a:rPr lang="en-US" altLang="zh-CN" sz="2400" dirty="0"/>
              <a:t>】</a:t>
            </a:r>
            <a:r>
              <a:rPr lang="zh-CN" altLang="en-US" sz="2400" dirty="0"/>
              <a:t>，填写空格内的信息，完成后点击</a:t>
            </a:r>
            <a:r>
              <a:rPr lang="zh-CN" altLang="en-US" sz="2400" dirty="0">
                <a:latin typeface="Arial" panose="020B0604020202020204" pitchFamily="34" charset="0"/>
              </a:rPr>
              <a:t>“</a:t>
            </a:r>
            <a:r>
              <a:rPr lang="zh-CN" altLang="en-US" sz="2400" dirty="0"/>
              <a:t>提交</a:t>
            </a:r>
            <a:r>
              <a:rPr lang="zh-CN" altLang="en-US" sz="2400" dirty="0">
                <a:latin typeface="Arial" panose="020B0604020202020204" pitchFamily="34" charset="0"/>
              </a:rPr>
              <a:t>”</a:t>
            </a:r>
            <a:r>
              <a:rPr lang="zh-CN" altLang="en-US" sz="2400" dirty="0"/>
              <a:t>按钮。填写过程必须详细如实。</a:t>
            </a:r>
            <a:endParaRPr lang="zh-CN" altLang="en-US" sz="2400" dirty="0">
              <a:solidFill>
                <a:schemeClr val="tx2"/>
              </a:solidFill>
              <a:latin typeface="幼圆" panose="02010509060101010101" pitchFamily="49" charset="-122"/>
              <a:ea typeface="幼圆" panose="02010509060101010101" pitchFamily="49" charset="-122"/>
              <a:hlinkClick r:id="rId2"/>
            </a:endParaRPr>
          </a:p>
          <a:p>
            <a:pPr algn="just" eaLnBrk="1" hangingPunct="1">
              <a:buFont typeface="Arial" panose="020B0604020202020204" pitchFamily="34" charset="0"/>
              <a:buNone/>
              <a:defRPr/>
            </a:pPr>
            <a:endParaRPr lang="zh-CN" altLang="en-US" sz="2400" dirty="0">
              <a:solidFill>
                <a:srgbClr val="0000FF"/>
              </a:solidFill>
              <a:latin typeface="幼圆" panose="02010509060101010101" pitchFamily="49" charset="-122"/>
              <a:ea typeface="幼圆" panose="02010509060101010101" pitchFamily="49" charset="-122"/>
              <a:hlinkClick r:id="rId2"/>
            </a:endParaRPr>
          </a:p>
          <a:p>
            <a:pPr algn="just" eaLnBrk="1" hangingPunct="1">
              <a:buFont typeface="Arial" panose="020B0604020202020204" pitchFamily="34" charset="0"/>
              <a:buNone/>
              <a:defRPr/>
            </a:pPr>
            <a:r>
              <a:rPr lang="zh-CN" altLang="en-US" sz="2400" dirty="0"/>
              <a:t>    如图：</a:t>
            </a:r>
            <a:endParaRPr lang="en-US" altLang="zh-CN" sz="2400" dirty="0">
              <a:solidFill>
                <a:schemeClr val="tx2"/>
              </a:solidFill>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endParaRPr lang="en-US" altLang="zh-CN" sz="2400" dirty="0">
              <a:solidFill>
                <a:schemeClr val="tx2"/>
              </a:solidFill>
            </a:endParaRPr>
          </a:p>
        </p:txBody>
      </p:sp>
      <p:pic>
        <p:nvPicPr>
          <p:cNvPr id="20484" name="Picture 5" descr="9_T%}CBXZNLTD6FR$0$LE~D"/>
          <p:cNvPicPr>
            <a:picLocks noChangeAspect="1" noChangeArrowheads="1"/>
          </p:cNvPicPr>
          <p:nvPr/>
        </p:nvPicPr>
        <p:blipFill>
          <a:blip r:embed="rId3" cstate="print"/>
          <a:srcRect/>
          <a:stretch>
            <a:fillRect/>
          </a:stretch>
        </p:blipFill>
        <p:spPr bwMode="auto">
          <a:xfrm>
            <a:off x="1752600" y="3962400"/>
            <a:ext cx="1524000" cy="42862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nchorCtr="1"/>
          <a:lstStyle/>
          <a:p>
            <a:pPr eaLnBrk="1" hangingPunct="1">
              <a:defRPr/>
            </a:pPr>
            <a:r>
              <a:rPr lang="zh-CN" altLang="en-US" sz="4000">
                <a:ea typeface="幼圆" panose="02010509060101010101" pitchFamily="49" charset="-122"/>
              </a:rPr>
              <a:t>新生学生系统使用说明</a:t>
            </a:r>
            <a:br>
              <a:rPr lang="zh-CN" altLang="en-US" sz="4000">
                <a:ea typeface="幼圆" panose="02010509060101010101" pitchFamily="49" charset="-122"/>
              </a:rPr>
            </a:br>
            <a:endParaRPr lang="zh-CN" altLang="en-US" sz="2000">
              <a:solidFill>
                <a:srgbClr val="FF3399"/>
              </a:solidFill>
              <a:ea typeface="幼圆" panose="02010509060101010101" pitchFamily="49" charset="-122"/>
            </a:endParaRPr>
          </a:p>
        </p:txBody>
      </p:sp>
      <p:sp>
        <p:nvSpPr>
          <p:cNvPr id="23555" name="Rectangle 3"/>
          <p:cNvSpPr>
            <a:spLocks noGrp="1" noChangeArrowheads="1"/>
          </p:cNvSpPr>
          <p:nvPr>
            <p:ph type="body" idx="4294967295"/>
          </p:nvPr>
        </p:nvSpPr>
        <p:spPr>
          <a:xfrm>
            <a:off x="914400" y="1219200"/>
            <a:ext cx="8077200" cy="5257800"/>
          </a:xfrm>
        </p:spPr>
        <p:txBody>
          <a:bodyPr/>
          <a:lstStyle/>
          <a:p>
            <a:pPr algn="ctr" eaLnBrk="1" hangingPunct="1">
              <a:buFont typeface="Arial" panose="020B0604020202020204" pitchFamily="34" charset="0"/>
              <a:buNone/>
              <a:defRPr/>
            </a:pPr>
            <a:endParaRPr lang="zh-CN" altLang="en-US" sz="4000" dirty="0">
              <a:solidFill>
                <a:schemeClr val="tx2"/>
              </a:solidFill>
              <a:latin typeface="幼圆" panose="02010509060101010101" pitchFamily="49" charset="-122"/>
              <a:ea typeface="幼圆" panose="02010509060101010101" pitchFamily="49" charset="-122"/>
            </a:endParaRPr>
          </a:p>
          <a:p>
            <a:pPr algn="ctr" eaLnBrk="1" hangingPunct="1">
              <a:buFont typeface="Arial" panose="020B0604020202020204" pitchFamily="34" charset="0"/>
              <a:buNone/>
              <a:defRPr/>
            </a:pPr>
            <a:r>
              <a:rPr lang="zh-CN" altLang="en-US" dirty="0">
                <a:solidFill>
                  <a:schemeClr val="tx2"/>
                </a:solidFill>
                <a:latin typeface="幼圆" panose="02010509060101010101" pitchFamily="49" charset="-122"/>
                <a:ea typeface="幼圆" panose="02010509060101010101" pitchFamily="49" charset="-122"/>
              </a:rPr>
              <a:t>五、明确培养计划</a:t>
            </a:r>
          </a:p>
          <a:p>
            <a:pPr eaLnBrk="1" hangingPunct="1">
              <a:buFont typeface="Arial" panose="020B0604020202020204" pitchFamily="34" charset="0"/>
              <a:buNone/>
              <a:defRPr/>
            </a:pPr>
            <a:r>
              <a:rPr lang="zh-CN" altLang="en-US" dirty="0"/>
              <a:t>   </a:t>
            </a:r>
            <a:r>
              <a:rPr lang="zh-CN" altLang="en-US" sz="2400" dirty="0">
                <a:latin typeface="幼圆" panose="02010509060101010101" pitchFamily="49" charset="-122"/>
                <a:ea typeface="幼圆" panose="02010509060101010101" pitchFamily="49" charset="-122"/>
              </a:rPr>
              <a:t>导师制定完个人培养计划后，学生击</a:t>
            </a:r>
            <a:r>
              <a:rPr lang="en-US" altLang="zh-CN" sz="2400" dirty="0">
                <a:latin typeface="幼圆" panose="02010509060101010101" pitchFamily="49" charset="-122"/>
                <a:ea typeface="幼圆" panose="02010509060101010101" pitchFamily="49" charset="-122"/>
              </a:rPr>
              <a:t>【</a:t>
            </a:r>
            <a:r>
              <a:rPr lang="zh-CN" altLang="en-US" sz="2400" dirty="0">
                <a:latin typeface="幼圆" panose="02010509060101010101" pitchFamily="49" charset="-122"/>
                <a:ea typeface="幼圆" panose="02010509060101010101" pitchFamily="49" charset="-122"/>
              </a:rPr>
              <a:t>培养管理</a:t>
            </a:r>
            <a:r>
              <a:rPr lang="en-US" altLang="zh-CN" sz="2400" dirty="0">
                <a:latin typeface="幼圆" panose="02010509060101010101" pitchFamily="49" charset="-122"/>
                <a:ea typeface="幼圆" panose="02010509060101010101" pitchFamily="49" charset="-122"/>
              </a:rPr>
              <a:t>】</a:t>
            </a:r>
            <a:r>
              <a:rPr lang="zh-CN" altLang="en-US" sz="2400" dirty="0">
                <a:latin typeface="幼圆" panose="02010509060101010101" pitchFamily="49" charset="-122"/>
                <a:ea typeface="幼圆" panose="02010509060101010101" pitchFamily="49" charset="-122"/>
              </a:rPr>
              <a:t>菜单中的</a:t>
            </a:r>
            <a:r>
              <a:rPr lang="en-US" altLang="zh-CN" sz="2400" dirty="0">
                <a:latin typeface="幼圆" panose="02010509060101010101" pitchFamily="49" charset="-122"/>
                <a:ea typeface="幼圆" panose="02010509060101010101" pitchFamily="49" charset="-122"/>
              </a:rPr>
              <a:t>【</a:t>
            </a:r>
            <a:r>
              <a:rPr lang="zh-CN" altLang="en-US" sz="2400" dirty="0">
                <a:latin typeface="幼圆" panose="02010509060101010101" pitchFamily="49" charset="-122"/>
                <a:ea typeface="幼圆" panose="02010509060101010101" pitchFamily="49" charset="-122"/>
              </a:rPr>
              <a:t>培养计划查询</a:t>
            </a:r>
            <a:r>
              <a:rPr lang="en-US" altLang="zh-CN" sz="2400" dirty="0">
                <a:latin typeface="幼圆" panose="02010509060101010101" pitchFamily="49" charset="-122"/>
                <a:ea typeface="幼圆" panose="02010509060101010101" pitchFamily="49" charset="-122"/>
              </a:rPr>
              <a:t>】</a:t>
            </a:r>
            <a:r>
              <a:rPr lang="zh-CN" altLang="en-US" sz="2400" dirty="0">
                <a:latin typeface="幼圆" panose="02010509060101010101" pitchFamily="49" charset="-122"/>
                <a:ea typeface="幼圆" panose="02010509060101010101" pitchFamily="49" charset="-122"/>
              </a:rPr>
              <a:t>，查看和明确自己研究生期间的学习要求和培养环节，以便为制定培养计划和明确学习任务做好准备。</a:t>
            </a:r>
          </a:p>
          <a:p>
            <a:pPr eaLnBrk="1" hangingPunct="1">
              <a:buFont typeface="Arial" panose="020B0604020202020204" pitchFamily="34" charset="0"/>
              <a:buNone/>
              <a:defRPr/>
            </a:pPr>
            <a:r>
              <a:rPr lang="zh-CN" altLang="en-US" sz="2400" dirty="0">
                <a:latin typeface="幼圆" panose="02010509060101010101" pitchFamily="49" charset="-122"/>
                <a:ea typeface="幼圆" panose="02010509060101010101" pitchFamily="49" charset="-122"/>
              </a:rPr>
              <a:t>   </a:t>
            </a:r>
          </a:p>
          <a:p>
            <a:pPr eaLnBrk="1" hangingPunct="1">
              <a:buFont typeface="Arial" panose="020B0604020202020204" pitchFamily="34" charset="0"/>
              <a:buNone/>
              <a:defRPr/>
            </a:pPr>
            <a:r>
              <a:rPr lang="zh-CN" altLang="en-US" sz="2400" dirty="0">
                <a:latin typeface="幼圆" panose="02010509060101010101" pitchFamily="49" charset="-122"/>
                <a:ea typeface="幼圆" panose="02010509060101010101" pitchFamily="49" charset="-122"/>
              </a:rPr>
              <a:t>  如图：</a:t>
            </a:r>
            <a:endParaRPr lang="en-US" altLang="zh-CN" sz="2400"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endParaRPr lang="en-US" altLang="zh-CN" sz="2400" dirty="0">
              <a:solidFill>
                <a:schemeClr val="tx2"/>
              </a:solidFill>
              <a:latin typeface="幼圆" panose="02010509060101010101" pitchFamily="49" charset="-122"/>
              <a:ea typeface="幼圆" panose="02010509060101010101" pitchFamily="49" charset="-122"/>
            </a:endParaRPr>
          </a:p>
        </p:txBody>
      </p:sp>
      <p:pic>
        <p:nvPicPr>
          <p:cNvPr id="22532" name="Picture 4" descr="EFP}_Z4HE$UBU601M@EBZ`T"/>
          <p:cNvPicPr>
            <a:picLocks noChangeAspect="1" noChangeArrowheads="1"/>
          </p:cNvPicPr>
          <p:nvPr/>
        </p:nvPicPr>
        <p:blipFill>
          <a:blip r:embed="rId2" cstate="print"/>
          <a:srcRect/>
          <a:stretch>
            <a:fillRect/>
          </a:stretch>
        </p:blipFill>
        <p:spPr bwMode="auto">
          <a:xfrm>
            <a:off x="2286000" y="4419600"/>
            <a:ext cx="1495425" cy="115252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5"/>
          <p:cNvSpPr txBox="1">
            <a:spLocks noChangeArrowheads="1"/>
          </p:cNvSpPr>
          <p:nvPr/>
        </p:nvSpPr>
        <p:spPr bwMode="auto">
          <a:xfrm>
            <a:off x="2743200" y="685800"/>
            <a:ext cx="2743200" cy="1920875"/>
          </a:xfrm>
          <a:prstGeom prst="rect">
            <a:avLst/>
          </a:prstGeom>
          <a:noFill/>
          <a:ln w="9525">
            <a:noFill/>
            <a:miter lim="800000"/>
            <a:headEnd/>
            <a:tailEnd/>
          </a:ln>
        </p:spPr>
        <p:txBody>
          <a:bodyPr>
            <a:spAutoFit/>
          </a:bodyPr>
          <a:lstStyle/>
          <a:p>
            <a:pPr eaLnBrk="1" hangingPunct="1">
              <a:lnSpc>
                <a:spcPct val="150000"/>
              </a:lnSpc>
            </a:pPr>
            <a:r>
              <a:rPr lang="zh-CN" altLang="en-US" sz="2000" b="1">
                <a:solidFill>
                  <a:schemeClr val="tx2"/>
                </a:solidFill>
              </a:rPr>
              <a:t>我校研究生类型：</a:t>
            </a:r>
          </a:p>
          <a:p>
            <a:pPr eaLnBrk="1" hangingPunct="1">
              <a:lnSpc>
                <a:spcPct val="150000"/>
              </a:lnSpc>
            </a:pPr>
            <a:r>
              <a:rPr lang="en-US" altLang="zh-CN" sz="2000" b="1">
                <a:solidFill>
                  <a:schemeClr val="tx2"/>
                </a:solidFill>
                <a:latin typeface="幼圆" pitchFamily="49" charset="-122"/>
                <a:ea typeface="幼圆" pitchFamily="49" charset="-122"/>
              </a:rPr>
              <a:t>1.</a:t>
            </a:r>
            <a:r>
              <a:rPr lang="zh-CN" altLang="en-US" sz="2000" b="1">
                <a:solidFill>
                  <a:schemeClr val="tx2"/>
                </a:solidFill>
              </a:rPr>
              <a:t>博士</a:t>
            </a:r>
            <a:endParaRPr lang="en-US" altLang="zh-CN" sz="2000" b="1">
              <a:solidFill>
                <a:schemeClr val="tx2"/>
              </a:solidFill>
              <a:latin typeface="幼圆" pitchFamily="49" charset="-122"/>
              <a:ea typeface="幼圆" pitchFamily="49" charset="-122"/>
            </a:endParaRPr>
          </a:p>
          <a:p>
            <a:pPr eaLnBrk="1" hangingPunct="1">
              <a:lnSpc>
                <a:spcPct val="150000"/>
              </a:lnSpc>
            </a:pPr>
            <a:r>
              <a:rPr lang="en-US" altLang="zh-CN" sz="2000" b="1">
                <a:solidFill>
                  <a:schemeClr val="tx2"/>
                </a:solidFill>
                <a:latin typeface="幼圆" pitchFamily="49" charset="-122"/>
                <a:ea typeface="幼圆" pitchFamily="49" charset="-122"/>
              </a:rPr>
              <a:t>2.</a:t>
            </a:r>
            <a:r>
              <a:rPr lang="zh-CN" altLang="en-US" sz="2000" b="1">
                <a:solidFill>
                  <a:schemeClr val="tx2"/>
                </a:solidFill>
                <a:latin typeface="幼圆" pitchFamily="49" charset="-122"/>
                <a:ea typeface="幼圆" pitchFamily="49" charset="-122"/>
              </a:rPr>
              <a:t>学术硕士（</a:t>
            </a:r>
            <a:r>
              <a:rPr lang="en-US" altLang="zh-CN" sz="2000" b="1">
                <a:solidFill>
                  <a:schemeClr val="tx2"/>
                </a:solidFill>
                <a:latin typeface="幼圆" pitchFamily="49" charset="-122"/>
                <a:ea typeface="幼圆" pitchFamily="49" charset="-122"/>
              </a:rPr>
              <a:t>MA</a:t>
            </a:r>
            <a:r>
              <a:rPr lang="zh-CN" altLang="en-US" sz="2000" b="1">
                <a:solidFill>
                  <a:schemeClr val="tx2"/>
                </a:solidFill>
                <a:latin typeface="幼圆" pitchFamily="49" charset="-122"/>
                <a:ea typeface="幼圆" pitchFamily="49" charset="-122"/>
              </a:rPr>
              <a:t>）</a:t>
            </a:r>
            <a:endParaRPr lang="en-US" altLang="zh-CN" sz="2000" b="1">
              <a:solidFill>
                <a:schemeClr val="tx2"/>
              </a:solidFill>
              <a:latin typeface="幼圆" pitchFamily="49" charset="-122"/>
              <a:ea typeface="幼圆" pitchFamily="49" charset="-122"/>
            </a:endParaRPr>
          </a:p>
          <a:p>
            <a:pPr eaLnBrk="1" hangingPunct="1">
              <a:lnSpc>
                <a:spcPct val="150000"/>
              </a:lnSpc>
            </a:pPr>
            <a:r>
              <a:rPr lang="en-US" altLang="zh-CN" sz="2000" b="1">
                <a:solidFill>
                  <a:schemeClr val="tx2"/>
                </a:solidFill>
                <a:latin typeface="幼圆" pitchFamily="49" charset="-122"/>
                <a:ea typeface="幼圆" pitchFamily="49" charset="-122"/>
              </a:rPr>
              <a:t>3.</a:t>
            </a:r>
            <a:r>
              <a:rPr lang="zh-CN" altLang="en-US" sz="2000" b="1">
                <a:solidFill>
                  <a:schemeClr val="tx2"/>
                </a:solidFill>
                <a:latin typeface="幼圆" pitchFamily="49" charset="-122"/>
                <a:ea typeface="幼圆" pitchFamily="49" charset="-122"/>
              </a:rPr>
              <a:t>专业学位硕士</a:t>
            </a:r>
            <a:r>
              <a:rPr lang="en-US" altLang="zh-CN" sz="2000" b="1">
                <a:solidFill>
                  <a:schemeClr val="tx2"/>
                </a:solidFill>
                <a:latin typeface="幼圆" pitchFamily="49" charset="-122"/>
                <a:ea typeface="幼圆" pitchFamily="49" charset="-122"/>
              </a:rPr>
              <a:t>(MFA</a:t>
            </a:r>
            <a:r>
              <a:rPr lang="zh-CN" altLang="en-US" sz="2000" b="1">
                <a:solidFill>
                  <a:schemeClr val="tx2"/>
                </a:solidFill>
                <a:latin typeface="幼圆" pitchFamily="49" charset="-122"/>
                <a:ea typeface="幼圆" pitchFamily="49" charset="-122"/>
              </a:rPr>
              <a:t>）</a:t>
            </a:r>
          </a:p>
        </p:txBody>
      </p:sp>
      <p:sp>
        <p:nvSpPr>
          <p:cNvPr id="4104" name="Text Box 8"/>
          <p:cNvSpPr txBox="1">
            <a:spLocks noChangeArrowheads="1"/>
          </p:cNvSpPr>
          <p:nvPr/>
        </p:nvSpPr>
        <p:spPr bwMode="auto">
          <a:xfrm>
            <a:off x="1905000" y="3048000"/>
            <a:ext cx="5943600" cy="707886"/>
          </a:xfrm>
          <a:prstGeom prst="rect">
            <a:avLst/>
          </a:prstGeom>
          <a:noFill/>
          <a:ln>
            <a:noFill/>
          </a:ln>
          <a:effectLst/>
        </p:spPr>
        <p:txBody>
          <a:bodyPr>
            <a:spAutoFit/>
          </a:bodyPr>
          <a:lstStyle/>
          <a:p>
            <a:pPr eaLnBrk="1" hangingPunct="1">
              <a:defRPr/>
            </a:pPr>
            <a:r>
              <a:rPr lang="zh-CN" altLang="en-US" sz="2000" b="1" dirty="0">
                <a:solidFill>
                  <a:schemeClr val="tx2"/>
                </a:solidFill>
                <a:effectLst>
                  <a:outerShdw blurRad="38100" dist="38100" dir="2700000" algn="tl">
                    <a:srgbClr val="000000"/>
                  </a:outerShdw>
                </a:effectLst>
                <a:latin typeface="幼圆" panose="02010509060101010101" pitchFamily="49" charset="-122"/>
                <a:ea typeface="幼圆" panose="02010509060101010101" pitchFamily="49" charset="-122"/>
              </a:rPr>
              <a:t>各类型学生的各项培养细则请参照网上文件</a:t>
            </a:r>
            <a:endParaRPr lang="en-US" altLang="zh-CN" sz="2000" b="1">
              <a:solidFill>
                <a:schemeClr val="tx2"/>
              </a:solidFill>
              <a:effectLst>
                <a:outerShdw blurRad="38100" dist="38100" dir="2700000" algn="tl">
                  <a:srgbClr val="000000"/>
                </a:outerShdw>
              </a:effectLst>
              <a:latin typeface="幼圆" panose="02010509060101010101" pitchFamily="49" charset="-122"/>
              <a:ea typeface="幼圆" panose="02010509060101010101" pitchFamily="49" charset="-122"/>
            </a:endParaRPr>
          </a:p>
          <a:p>
            <a:pPr eaLnBrk="1" hangingPunct="1">
              <a:defRPr/>
            </a:pPr>
            <a:endParaRPr lang="zh-CN" altLang="en-US" sz="2000" b="1" dirty="0">
              <a:solidFill>
                <a:schemeClr val="tx2"/>
              </a:solidFill>
              <a:effectLst>
                <a:outerShdw blurRad="38100" dist="38100" dir="2700000" algn="tl">
                  <a:srgbClr val="000000"/>
                </a:outerShdw>
              </a:effectLst>
              <a:latin typeface="幼圆" panose="02010509060101010101" pitchFamily="49" charset="-122"/>
              <a:ea typeface="幼圆" panose="02010509060101010101" pitchFamily="49"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nchorCtr="1"/>
          <a:lstStyle/>
          <a:p>
            <a:pPr eaLnBrk="1" hangingPunct="1">
              <a:defRPr/>
            </a:pPr>
            <a:r>
              <a:rPr lang="zh-CN" altLang="en-US" sz="4000">
                <a:ea typeface="幼圆" panose="02010509060101010101" pitchFamily="49" charset="-122"/>
              </a:rPr>
              <a:t>新生学生系统使用说明</a:t>
            </a:r>
            <a:br>
              <a:rPr lang="zh-CN" altLang="en-US" sz="4000">
                <a:ea typeface="幼圆" panose="02010509060101010101" pitchFamily="49" charset="-122"/>
              </a:rPr>
            </a:br>
            <a:endParaRPr lang="zh-CN" altLang="en-US" sz="2000">
              <a:solidFill>
                <a:srgbClr val="FF3399"/>
              </a:solidFill>
              <a:ea typeface="幼圆" panose="02010509060101010101" pitchFamily="49" charset="-122"/>
            </a:endParaRPr>
          </a:p>
        </p:txBody>
      </p:sp>
      <p:sp>
        <p:nvSpPr>
          <p:cNvPr id="23555" name="Rectangle 3"/>
          <p:cNvSpPr>
            <a:spLocks noGrp="1" noChangeArrowheads="1"/>
          </p:cNvSpPr>
          <p:nvPr>
            <p:ph type="body" idx="4294967295"/>
          </p:nvPr>
        </p:nvSpPr>
        <p:spPr>
          <a:xfrm>
            <a:off x="228600" y="152400"/>
            <a:ext cx="8458200" cy="1905000"/>
          </a:xfrm>
        </p:spPr>
        <p:txBody>
          <a:bodyPr/>
          <a:lstStyle/>
          <a:p>
            <a:pPr algn="ctr" eaLnBrk="1" hangingPunct="1">
              <a:lnSpc>
                <a:spcPct val="80000"/>
              </a:lnSpc>
              <a:buFont typeface="Arial" panose="020B0604020202020204" pitchFamily="34" charset="0"/>
              <a:buNone/>
              <a:defRPr/>
            </a:pPr>
            <a:endParaRPr lang="zh-CN" altLang="en-US" sz="2400" dirty="0">
              <a:solidFill>
                <a:schemeClr val="tx2"/>
              </a:solidFill>
              <a:latin typeface="幼圆" panose="02010509060101010101" pitchFamily="49" charset="-122"/>
              <a:ea typeface="幼圆" panose="02010509060101010101" pitchFamily="49" charset="-122"/>
            </a:endParaRPr>
          </a:p>
          <a:p>
            <a:pPr algn="ctr" eaLnBrk="1" hangingPunct="1">
              <a:lnSpc>
                <a:spcPct val="80000"/>
              </a:lnSpc>
              <a:buFont typeface="Arial" panose="020B0604020202020204" pitchFamily="34" charset="0"/>
              <a:buNone/>
              <a:defRPr/>
            </a:pPr>
            <a:endParaRPr lang="zh-CN" altLang="en-US" sz="2800" dirty="0">
              <a:solidFill>
                <a:schemeClr val="tx2"/>
              </a:solidFill>
              <a:latin typeface="幼圆" panose="02010509060101010101" pitchFamily="49" charset="-122"/>
              <a:ea typeface="幼圆" panose="02010509060101010101" pitchFamily="49" charset="-122"/>
            </a:endParaRPr>
          </a:p>
          <a:p>
            <a:pPr algn="ctr" eaLnBrk="1" hangingPunct="1">
              <a:lnSpc>
                <a:spcPct val="80000"/>
              </a:lnSpc>
              <a:buFont typeface="Arial" panose="020B0604020202020204" pitchFamily="34" charset="0"/>
              <a:buNone/>
              <a:defRPr/>
            </a:pPr>
            <a:endParaRPr lang="zh-CN" altLang="en-US" sz="2800" dirty="0">
              <a:solidFill>
                <a:schemeClr val="tx2"/>
              </a:solidFill>
              <a:latin typeface="幼圆" panose="02010509060101010101" pitchFamily="49" charset="-122"/>
              <a:ea typeface="幼圆" panose="02010509060101010101" pitchFamily="49" charset="-122"/>
            </a:endParaRPr>
          </a:p>
          <a:p>
            <a:pPr algn="ctr" eaLnBrk="1" hangingPunct="1">
              <a:lnSpc>
                <a:spcPct val="80000"/>
              </a:lnSpc>
              <a:buFont typeface="Arial" panose="020B0604020202020204" pitchFamily="34" charset="0"/>
              <a:buNone/>
              <a:defRPr/>
            </a:pPr>
            <a:r>
              <a:rPr lang="zh-CN" altLang="en-US" sz="2800" dirty="0">
                <a:solidFill>
                  <a:schemeClr val="tx2"/>
                </a:solidFill>
                <a:latin typeface="幼圆" panose="02010509060101010101" pitchFamily="49" charset="-122"/>
                <a:ea typeface="幼圆" panose="02010509060101010101" pitchFamily="49" charset="-122"/>
              </a:rPr>
              <a:t>六、了解本学期研究生部公共课程及选课要求</a:t>
            </a:r>
          </a:p>
          <a:p>
            <a:pPr eaLnBrk="1" hangingPunct="1">
              <a:lnSpc>
                <a:spcPct val="80000"/>
              </a:lnSpc>
              <a:buFont typeface="Arial" panose="020B0604020202020204" pitchFamily="34" charset="0"/>
              <a:buNone/>
              <a:defRPr/>
            </a:pPr>
            <a:r>
              <a:rPr lang="zh-CN" altLang="en-US" sz="2800" dirty="0"/>
              <a:t>   </a:t>
            </a:r>
            <a:endParaRPr lang="en-US" altLang="zh-CN" sz="2800" dirty="0">
              <a:solidFill>
                <a:schemeClr val="tx2"/>
              </a:solidFill>
            </a:endParaRPr>
          </a:p>
        </p:txBody>
      </p:sp>
      <p:graphicFrame>
        <p:nvGraphicFramePr>
          <p:cNvPr id="3" name="表格 2">
            <a:extLst>
              <a:ext uri="{FF2B5EF4-FFF2-40B4-BE49-F238E27FC236}">
                <a16:creationId xmlns:a16="http://schemas.microsoft.com/office/drawing/2014/main" id="{7BB36324-356D-41AF-9CC8-06EB5236C0A1}"/>
              </a:ext>
            </a:extLst>
          </p:cNvPr>
          <p:cNvGraphicFramePr>
            <a:graphicFrameLocks noGrp="1"/>
          </p:cNvGraphicFramePr>
          <p:nvPr/>
        </p:nvGraphicFramePr>
        <p:xfrm>
          <a:off x="301625" y="2000821"/>
          <a:ext cx="8540750" cy="3697732"/>
        </p:xfrm>
        <a:graphic>
          <a:graphicData uri="http://schemas.openxmlformats.org/drawingml/2006/table">
            <a:tbl>
              <a:tblPr>
                <a:tableStyleId>{5C22544A-7EE6-4342-B048-85BDC9FD1C3A}</a:tableStyleId>
              </a:tblPr>
              <a:tblGrid>
                <a:gridCol w="278969">
                  <a:extLst>
                    <a:ext uri="{9D8B030D-6E8A-4147-A177-3AD203B41FA5}">
                      <a16:colId xmlns:a16="http://schemas.microsoft.com/office/drawing/2014/main" val="355610022"/>
                    </a:ext>
                  </a:extLst>
                </a:gridCol>
                <a:gridCol w="3862651">
                  <a:extLst>
                    <a:ext uri="{9D8B030D-6E8A-4147-A177-3AD203B41FA5}">
                      <a16:colId xmlns:a16="http://schemas.microsoft.com/office/drawing/2014/main" val="923746190"/>
                    </a:ext>
                  </a:extLst>
                </a:gridCol>
                <a:gridCol w="3105023">
                  <a:extLst>
                    <a:ext uri="{9D8B030D-6E8A-4147-A177-3AD203B41FA5}">
                      <a16:colId xmlns:a16="http://schemas.microsoft.com/office/drawing/2014/main" val="3524437337"/>
                    </a:ext>
                  </a:extLst>
                </a:gridCol>
                <a:gridCol w="1294107">
                  <a:extLst>
                    <a:ext uri="{9D8B030D-6E8A-4147-A177-3AD203B41FA5}">
                      <a16:colId xmlns:a16="http://schemas.microsoft.com/office/drawing/2014/main" val="155553948"/>
                    </a:ext>
                  </a:extLst>
                </a:gridCol>
              </a:tblGrid>
              <a:tr h="300428">
                <a:tc>
                  <a:txBody>
                    <a:bodyPr/>
                    <a:lstStyle/>
                    <a:p>
                      <a:pPr algn="ctr">
                        <a:spcAft>
                          <a:spcPts val="0"/>
                        </a:spcAft>
                      </a:pPr>
                      <a:r>
                        <a:rPr lang="zh-CN" sz="1000" kern="100">
                          <a:effectLst/>
                        </a:rPr>
                        <a:t>星期</a:t>
                      </a:r>
                      <a:endParaRPr lang="zh-CN" sz="1000" kern="100">
                        <a:effectLst/>
                        <a:latin typeface="Times New Roman" panose="02020603050405020304" pitchFamily="18" charset="0"/>
                        <a:ea typeface="宋体" panose="02010600030101010101" pitchFamily="2" charset="-122"/>
                      </a:endParaRPr>
                    </a:p>
                  </a:txBody>
                  <a:tcPr marL="64378" marR="64378" marT="0" marB="0"/>
                </a:tc>
                <a:tc>
                  <a:txBody>
                    <a:bodyPr/>
                    <a:lstStyle/>
                    <a:p>
                      <a:pPr algn="ctr">
                        <a:spcAft>
                          <a:spcPts val="0"/>
                        </a:spcAft>
                      </a:pPr>
                      <a:r>
                        <a:rPr lang="zh-CN" sz="1000" kern="100">
                          <a:effectLst/>
                        </a:rPr>
                        <a:t>上</a:t>
                      </a:r>
                      <a:r>
                        <a:rPr lang="en-US" sz="1000" kern="100">
                          <a:effectLst/>
                        </a:rPr>
                        <a:t>         </a:t>
                      </a:r>
                      <a:r>
                        <a:rPr lang="zh-CN" sz="1000" kern="100">
                          <a:effectLst/>
                        </a:rPr>
                        <a:t>午</a:t>
                      </a:r>
                      <a:r>
                        <a:rPr lang="en-US" sz="1000" kern="100">
                          <a:effectLst/>
                        </a:rPr>
                        <a:t>  </a:t>
                      </a:r>
                      <a:r>
                        <a:rPr lang="zh-CN" sz="1000" kern="100">
                          <a:effectLst/>
                        </a:rPr>
                        <a:t>（</a:t>
                      </a:r>
                      <a:r>
                        <a:rPr lang="en-US" sz="1000" kern="100">
                          <a:effectLst/>
                        </a:rPr>
                        <a:t>8:00-11:30</a:t>
                      </a:r>
                      <a:r>
                        <a:rPr lang="zh-CN" sz="1000" kern="100">
                          <a:effectLst/>
                        </a:rPr>
                        <a:t>）</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gridSpan="2">
                  <a:txBody>
                    <a:bodyPr/>
                    <a:lstStyle/>
                    <a:p>
                      <a:pPr algn="ctr">
                        <a:spcAft>
                          <a:spcPts val="0"/>
                        </a:spcAft>
                      </a:pPr>
                      <a:r>
                        <a:rPr lang="zh-CN" sz="1000" kern="100">
                          <a:effectLst/>
                        </a:rPr>
                        <a:t>下</a:t>
                      </a:r>
                      <a:r>
                        <a:rPr lang="en-US" sz="1000" kern="100">
                          <a:effectLst/>
                        </a:rPr>
                        <a:t>           </a:t>
                      </a:r>
                      <a:r>
                        <a:rPr lang="zh-CN" sz="1000" kern="100">
                          <a:effectLst/>
                        </a:rPr>
                        <a:t>午</a:t>
                      </a:r>
                      <a:r>
                        <a:rPr lang="en-US" sz="1000" kern="100">
                          <a:effectLst/>
                        </a:rPr>
                        <a:t>  </a:t>
                      </a:r>
                      <a:r>
                        <a:rPr lang="zh-CN" sz="1000" kern="100">
                          <a:effectLst/>
                        </a:rPr>
                        <a:t>（</a:t>
                      </a:r>
                      <a:r>
                        <a:rPr lang="en-US" sz="1000" kern="100">
                          <a:effectLst/>
                        </a:rPr>
                        <a:t>13:30-17:00</a:t>
                      </a:r>
                      <a:r>
                        <a:rPr lang="zh-CN" sz="1000" kern="100">
                          <a:effectLst/>
                        </a:rPr>
                        <a:t>）</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hMerge="1">
                  <a:txBody>
                    <a:bodyPr/>
                    <a:lstStyle/>
                    <a:p>
                      <a:endParaRPr lang="zh-CN" altLang="en-US"/>
                    </a:p>
                  </a:txBody>
                  <a:tcPr/>
                </a:tc>
                <a:extLst>
                  <a:ext uri="{0D108BD9-81ED-4DB2-BD59-A6C34878D82A}">
                    <a16:rowId xmlns:a16="http://schemas.microsoft.com/office/drawing/2014/main" val="2774708796"/>
                  </a:ext>
                </a:extLst>
              </a:tr>
              <a:tr h="686693">
                <a:tc>
                  <a:txBody>
                    <a:bodyPr/>
                    <a:lstStyle/>
                    <a:p>
                      <a:pPr algn="ctr">
                        <a:spcAft>
                          <a:spcPts val="0"/>
                        </a:spcAft>
                      </a:pPr>
                      <a:r>
                        <a:rPr lang="zh-CN" sz="1000" kern="100">
                          <a:effectLst/>
                        </a:rPr>
                        <a:t>一</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a:txBody>
                    <a:bodyPr/>
                    <a:lstStyle/>
                    <a:p>
                      <a:pPr algn="just">
                        <a:spcAft>
                          <a:spcPts val="0"/>
                        </a:spcAft>
                      </a:pPr>
                      <a:r>
                        <a:rPr lang="zh-CN" sz="1100" kern="100">
                          <a:effectLst/>
                        </a:rPr>
                        <a:t>中国古代绘画研究（选修</a:t>
                      </a:r>
                      <a:r>
                        <a:rPr lang="en-US" sz="1100" kern="100">
                          <a:effectLst/>
                        </a:rPr>
                        <a:t>/</a:t>
                      </a:r>
                      <a:r>
                        <a:rPr lang="zh-CN" sz="1100" kern="100">
                          <a:effectLst/>
                        </a:rPr>
                        <a:t>施锜</a:t>
                      </a:r>
                      <a:r>
                        <a:rPr lang="en-US" sz="1100" kern="100">
                          <a:effectLst/>
                        </a:rPr>
                        <a:t>/10-18</a:t>
                      </a:r>
                      <a:r>
                        <a:rPr lang="zh-CN" sz="1100" kern="100">
                          <a:effectLst/>
                        </a:rPr>
                        <a:t>周）紫藤庐</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gridSpan="2">
                  <a:txBody>
                    <a:bodyPr/>
                    <a:lstStyle/>
                    <a:p>
                      <a:pPr algn="just">
                        <a:spcAft>
                          <a:spcPts val="0"/>
                        </a:spcAft>
                      </a:pPr>
                      <a:r>
                        <a:rPr lang="zh-CN" sz="1100" kern="100">
                          <a:effectLst/>
                        </a:rPr>
                        <a:t>影视造型概论（选修</a:t>
                      </a:r>
                      <a:r>
                        <a:rPr lang="en-US" sz="1100" kern="100">
                          <a:effectLst/>
                        </a:rPr>
                        <a:t>/</a:t>
                      </a:r>
                      <a:r>
                        <a:rPr lang="zh-CN" sz="1100" kern="100">
                          <a:effectLst/>
                        </a:rPr>
                        <a:t>冯燕容</a:t>
                      </a:r>
                      <a:r>
                        <a:rPr lang="en-US" sz="1100" kern="100">
                          <a:effectLst/>
                        </a:rPr>
                        <a:t>/1-9</a:t>
                      </a:r>
                      <a:r>
                        <a:rPr lang="zh-CN" sz="1100" kern="100">
                          <a:effectLst/>
                        </a:rPr>
                        <a:t>周）紫藤庐</a:t>
                      </a:r>
                      <a:endParaRPr lang="zh-CN" sz="1000" kern="100">
                        <a:effectLst/>
                      </a:endParaRPr>
                    </a:p>
                    <a:p>
                      <a:pPr algn="just">
                        <a:spcAft>
                          <a:spcPts val="0"/>
                        </a:spcAft>
                      </a:pPr>
                      <a:r>
                        <a:rPr lang="zh-CN" sz="1100" kern="100">
                          <a:effectLst/>
                        </a:rPr>
                        <a:t>摄影与表达（选修</a:t>
                      </a:r>
                      <a:r>
                        <a:rPr lang="en-US" sz="1100" kern="100">
                          <a:effectLst/>
                        </a:rPr>
                        <a:t>/</a:t>
                      </a:r>
                      <a:r>
                        <a:rPr lang="zh-CN" sz="1100" kern="100">
                          <a:effectLst/>
                        </a:rPr>
                        <a:t>徐国峰</a:t>
                      </a:r>
                      <a:r>
                        <a:rPr lang="en-US" sz="1100" kern="100">
                          <a:effectLst/>
                        </a:rPr>
                        <a:t>/1-9</a:t>
                      </a:r>
                      <a:r>
                        <a:rPr lang="zh-CN" sz="1100" kern="100">
                          <a:effectLst/>
                        </a:rPr>
                        <a:t>周）浦江二号楼</a:t>
                      </a:r>
                      <a:r>
                        <a:rPr lang="en-US" sz="1100" kern="100">
                          <a:effectLst/>
                        </a:rPr>
                        <a:t>308</a:t>
                      </a:r>
                      <a:endParaRPr lang="zh-CN" sz="1000" kern="100">
                        <a:effectLst/>
                      </a:endParaRPr>
                    </a:p>
                    <a:p>
                      <a:pPr algn="just">
                        <a:spcAft>
                          <a:spcPts val="0"/>
                        </a:spcAft>
                      </a:pPr>
                      <a:r>
                        <a:rPr lang="zh-CN" sz="1100" kern="100">
                          <a:effectLst/>
                        </a:rPr>
                        <a:t>戏曲音像文献研究（选修</a:t>
                      </a:r>
                      <a:r>
                        <a:rPr lang="en-US" sz="1100" kern="100">
                          <a:effectLst/>
                        </a:rPr>
                        <a:t>/</a:t>
                      </a:r>
                      <a:r>
                        <a:rPr lang="zh-CN" sz="1100" kern="100">
                          <a:effectLst/>
                        </a:rPr>
                        <a:t>张伟品</a:t>
                      </a:r>
                      <a:r>
                        <a:rPr lang="en-US" sz="1100" kern="100">
                          <a:effectLst/>
                        </a:rPr>
                        <a:t>/1-9</a:t>
                      </a:r>
                      <a:r>
                        <a:rPr lang="zh-CN" sz="1100" kern="100">
                          <a:effectLst/>
                        </a:rPr>
                        <a:t>周）莲花路校区</a:t>
                      </a:r>
                      <a:r>
                        <a:rPr lang="en-US" sz="1100" kern="100">
                          <a:effectLst/>
                        </a:rPr>
                        <a:t>535</a:t>
                      </a:r>
                      <a:endParaRPr lang="zh-CN" sz="1000" kern="100">
                        <a:effectLst/>
                      </a:endParaRPr>
                    </a:p>
                    <a:p>
                      <a:pPr algn="just">
                        <a:spcAft>
                          <a:spcPts val="0"/>
                        </a:spcAft>
                      </a:pPr>
                      <a:r>
                        <a:rPr lang="zh-CN" sz="1100" kern="100">
                          <a:effectLst/>
                        </a:rPr>
                        <a:t>契诃夫戏剧导演艺术创作（选修</a:t>
                      </a:r>
                      <a:r>
                        <a:rPr lang="en-US" sz="1100" kern="100">
                          <a:effectLst/>
                        </a:rPr>
                        <a:t>/</a:t>
                      </a:r>
                      <a:r>
                        <a:rPr lang="zh-CN" sz="1100" kern="100">
                          <a:effectLst/>
                        </a:rPr>
                        <a:t>王雅男</a:t>
                      </a:r>
                      <a:r>
                        <a:rPr lang="en-US" sz="1100" kern="100">
                          <a:effectLst/>
                        </a:rPr>
                        <a:t>/10-18</a:t>
                      </a:r>
                      <a:r>
                        <a:rPr lang="zh-CN" sz="1100" kern="100">
                          <a:effectLst/>
                        </a:rPr>
                        <a:t>周）紫藤庐</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hMerge="1">
                  <a:txBody>
                    <a:bodyPr/>
                    <a:lstStyle/>
                    <a:p>
                      <a:endParaRPr lang="zh-CN" altLang="en-US"/>
                    </a:p>
                  </a:txBody>
                  <a:tcPr/>
                </a:tc>
                <a:extLst>
                  <a:ext uri="{0D108BD9-81ED-4DB2-BD59-A6C34878D82A}">
                    <a16:rowId xmlns:a16="http://schemas.microsoft.com/office/drawing/2014/main" val="3807920370"/>
                  </a:ext>
                </a:extLst>
              </a:tr>
              <a:tr h="686693">
                <a:tc>
                  <a:txBody>
                    <a:bodyPr/>
                    <a:lstStyle/>
                    <a:p>
                      <a:pPr algn="ctr">
                        <a:spcAft>
                          <a:spcPts val="0"/>
                        </a:spcAft>
                      </a:pPr>
                      <a:r>
                        <a:rPr lang="zh-CN" sz="1000" kern="100">
                          <a:effectLst/>
                        </a:rPr>
                        <a:t>二</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a:txBody>
                    <a:bodyPr/>
                    <a:lstStyle/>
                    <a:p>
                      <a:pPr algn="just">
                        <a:spcAft>
                          <a:spcPts val="0"/>
                        </a:spcAft>
                      </a:pPr>
                      <a:r>
                        <a:rPr lang="zh-CN" sz="1100" kern="100">
                          <a:effectLst/>
                        </a:rPr>
                        <a:t>戏曲剧作思维（选修</a:t>
                      </a:r>
                      <a:r>
                        <a:rPr lang="en-US" sz="1100" kern="100">
                          <a:effectLst/>
                        </a:rPr>
                        <a:t>/</a:t>
                      </a:r>
                      <a:r>
                        <a:rPr lang="zh-CN" sz="1100" kern="100">
                          <a:effectLst/>
                        </a:rPr>
                        <a:t>刘艳卉</a:t>
                      </a:r>
                      <a:r>
                        <a:rPr lang="en-US" sz="1100" kern="100">
                          <a:effectLst/>
                        </a:rPr>
                        <a:t>/10-18</a:t>
                      </a:r>
                      <a:r>
                        <a:rPr lang="zh-CN" sz="1100" kern="100">
                          <a:effectLst/>
                        </a:rPr>
                        <a:t>周）紫藤庐</a:t>
                      </a:r>
                      <a:endParaRPr lang="zh-CN" sz="1000" kern="100">
                        <a:effectLst/>
                      </a:endParaRPr>
                    </a:p>
                    <a:p>
                      <a:pPr algn="just">
                        <a:spcAft>
                          <a:spcPts val="0"/>
                        </a:spcAft>
                      </a:pPr>
                      <a:r>
                        <a:rPr lang="zh-CN" sz="1100" kern="100">
                          <a:effectLst/>
                        </a:rPr>
                        <a:t>转媒体艺术（选修</a:t>
                      </a:r>
                      <a:r>
                        <a:rPr lang="en-US" sz="1100" kern="100">
                          <a:effectLst/>
                        </a:rPr>
                        <a:t>/</a:t>
                      </a:r>
                      <a:r>
                        <a:rPr lang="zh-CN" sz="1100" kern="100">
                          <a:effectLst/>
                        </a:rPr>
                        <a:t>杨青青</a:t>
                      </a:r>
                      <a:r>
                        <a:rPr lang="en-US" sz="1100" kern="100">
                          <a:effectLst/>
                        </a:rPr>
                        <a:t>/1-9</a:t>
                      </a:r>
                      <a:r>
                        <a:rPr lang="zh-CN" sz="1100" kern="100">
                          <a:effectLst/>
                        </a:rPr>
                        <a:t>周）浦江二号楼</a:t>
                      </a:r>
                      <a:r>
                        <a:rPr lang="en-US" sz="1100" kern="100">
                          <a:effectLst/>
                        </a:rPr>
                        <a:t>308</a:t>
                      </a:r>
                      <a:endParaRPr lang="zh-CN" sz="1000" kern="100">
                        <a:effectLst/>
                      </a:endParaRPr>
                    </a:p>
                    <a:p>
                      <a:pPr algn="just">
                        <a:spcAft>
                          <a:spcPts val="0"/>
                        </a:spcAft>
                      </a:pPr>
                      <a:r>
                        <a:rPr lang="zh-CN" sz="1100" kern="100">
                          <a:effectLst/>
                        </a:rPr>
                        <a:t>视听语言研究（戏剧影视专业基础</a:t>
                      </a:r>
                      <a:r>
                        <a:rPr lang="en-US" sz="1100" kern="100">
                          <a:effectLst/>
                        </a:rPr>
                        <a:t>/</a:t>
                      </a:r>
                      <a:r>
                        <a:rPr lang="zh-CN" sz="1100" kern="100">
                          <a:effectLst/>
                        </a:rPr>
                        <a:t>方虹</a:t>
                      </a:r>
                      <a:r>
                        <a:rPr lang="en-US" sz="1100" kern="100">
                          <a:effectLst/>
                        </a:rPr>
                        <a:t>/10-18</a:t>
                      </a:r>
                      <a:r>
                        <a:rPr lang="zh-CN" sz="1100" kern="100">
                          <a:effectLst/>
                        </a:rPr>
                        <a:t>周）浦江二号楼</a:t>
                      </a:r>
                      <a:r>
                        <a:rPr lang="en-US" sz="1100" kern="100">
                          <a:effectLst/>
                        </a:rPr>
                        <a:t>308</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gridSpan="2">
                  <a:txBody>
                    <a:bodyPr/>
                    <a:lstStyle/>
                    <a:p>
                      <a:pPr algn="just">
                        <a:spcAft>
                          <a:spcPts val="0"/>
                        </a:spcAft>
                      </a:pPr>
                      <a:r>
                        <a:rPr lang="zh-CN" sz="1100" kern="100">
                          <a:effectLst/>
                        </a:rPr>
                        <a:t>古希腊戏剧导演创作（选修</a:t>
                      </a:r>
                      <a:r>
                        <a:rPr lang="en-US" sz="1100" kern="100">
                          <a:effectLst/>
                        </a:rPr>
                        <a:t>/</a:t>
                      </a:r>
                      <a:r>
                        <a:rPr lang="zh-CN" sz="1100" kern="100">
                          <a:effectLst/>
                        </a:rPr>
                        <a:t>韩雪松</a:t>
                      </a:r>
                      <a:r>
                        <a:rPr lang="en-US" sz="1100" kern="100">
                          <a:effectLst/>
                        </a:rPr>
                        <a:t>/1-9</a:t>
                      </a:r>
                      <a:r>
                        <a:rPr lang="zh-CN" sz="1100" kern="100">
                          <a:effectLst/>
                        </a:rPr>
                        <a:t>周）紫藤庐</a:t>
                      </a:r>
                      <a:endParaRPr lang="zh-CN" sz="1000" kern="100">
                        <a:effectLst/>
                      </a:endParaRPr>
                    </a:p>
                    <a:p>
                      <a:pPr algn="just">
                        <a:spcAft>
                          <a:spcPts val="0"/>
                        </a:spcAft>
                      </a:pPr>
                      <a:r>
                        <a:rPr lang="zh-CN" sz="1100" kern="100">
                          <a:effectLst/>
                        </a:rPr>
                        <a:t>新媒体文化创意与传播案例分析（选修</a:t>
                      </a:r>
                      <a:r>
                        <a:rPr lang="en-US" sz="1100" kern="100">
                          <a:effectLst/>
                        </a:rPr>
                        <a:t>/</a:t>
                      </a:r>
                      <a:r>
                        <a:rPr lang="zh-CN" sz="1100" kern="100">
                          <a:effectLst/>
                        </a:rPr>
                        <a:t>陈永东</a:t>
                      </a:r>
                      <a:r>
                        <a:rPr lang="en-US" sz="1100" kern="100">
                          <a:effectLst/>
                        </a:rPr>
                        <a:t>/1-9</a:t>
                      </a:r>
                      <a:r>
                        <a:rPr lang="zh-CN" sz="1100" kern="100">
                          <a:effectLst/>
                        </a:rPr>
                        <a:t>周）浦江二号楼</a:t>
                      </a:r>
                      <a:r>
                        <a:rPr lang="en-US" sz="1100" kern="100">
                          <a:effectLst/>
                        </a:rPr>
                        <a:t>308</a:t>
                      </a:r>
                      <a:endParaRPr lang="zh-CN" sz="1000" kern="100">
                        <a:effectLst/>
                      </a:endParaRPr>
                    </a:p>
                    <a:p>
                      <a:pPr algn="just">
                        <a:spcAft>
                          <a:spcPts val="0"/>
                        </a:spcAft>
                      </a:pPr>
                      <a:r>
                        <a:rPr lang="zh-CN" sz="1100" kern="100">
                          <a:effectLst/>
                        </a:rPr>
                        <a:t>戏剧与影视的互文性研究（选修</a:t>
                      </a:r>
                      <a:r>
                        <a:rPr lang="en-US" sz="1100" kern="100">
                          <a:effectLst/>
                        </a:rPr>
                        <a:t>/</a:t>
                      </a:r>
                      <a:r>
                        <a:rPr lang="zh-CN" sz="1100" kern="100">
                          <a:effectLst/>
                        </a:rPr>
                        <a:t>费泳</a:t>
                      </a:r>
                      <a:r>
                        <a:rPr lang="en-US" sz="1100" kern="100">
                          <a:effectLst/>
                        </a:rPr>
                        <a:t>/10-18</a:t>
                      </a:r>
                      <a:r>
                        <a:rPr lang="zh-CN" sz="1100" kern="100">
                          <a:effectLst/>
                        </a:rPr>
                        <a:t>周）浦江二号楼</a:t>
                      </a:r>
                      <a:r>
                        <a:rPr lang="en-US" sz="1100" kern="100">
                          <a:effectLst/>
                        </a:rPr>
                        <a:t>308</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hMerge="1">
                  <a:txBody>
                    <a:bodyPr/>
                    <a:lstStyle/>
                    <a:p>
                      <a:endParaRPr lang="zh-CN" altLang="en-US"/>
                    </a:p>
                  </a:txBody>
                  <a:tcPr/>
                </a:tc>
                <a:extLst>
                  <a:ext uri="{0D108BD9-81ED-4DB2-BD59-A6C34878D82A}">
                    <a16:rowId xmlns:a16="http://schemas.microsoft.com/office/drawing/2014/main" val="1404524748"/>
                  </a:ext>
                </a:extLst>
              </a:tr>
              <a:tr h="515020">
                <a:tc>
                  <a:txBody>
                    <a:bodyPr/>
                    <a:lstStyle/>
                    <a:p>
                      <a:pPr algn="ctr">
                        <a:spcAft>
                          <a:spcPts val="0"/>
                        </a:spcAft>
                      </a:pPr>
                      <a:r>
                        <a:rPr lang="zh-CN" sz="1000" kern="100">
                          <a:effectLst/>
                        </a:rPr>
                        <a:t>三</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a:txBody>
                    <a:bodyPr/>
                    <a:lstStyle/>
                    <a:p>
                      <a:pPr algn="just">
                        <a:spcAft>
                          <a:spcPts val="0"/>
                        </a:spcAft>
                      </a:pPr>
                      <a:r>
                        <a:rPr lang="zh-CN" sz="1100" kern="100">
                          <a:effectLst/>
                        </a:rPr>
                        <a:t>古希腊戏剧专题（选修</a:t>
                      </a:r>
                      <a:r>
                        <a:rPr lang="en-US" sz="1100" kern="100">
                          <a:effectLst/>
                        </a:rPr>
                        <a:t>/</a:t>
                      </a:r>
                      <a:r>
                        <a:rPr lang="zh-CN" sz="1100" kern="100">
                          <a:effectLst/>
                        </a:rPr>
                        <a:t>丁盛</a:t>
                      </a:r>
                      <a:r>
                        <a:rPr lang="en-US" sz="1100" kern="100">
                          <a:effectLst/>
                        </a:rPr>
                        <a:t>/10-18</a:t>
                      </a:r>
                      <a:r>
                        <a:rPr lang="zh-CN" sz="1100" kern="100">
                          <a:effectLst/>
                        </a:rPr>
                        <a:t>周）紫藤庐</a:t>
                      </a:r>
                      <a:endParaRPr lang="zh-CN" sz="1000" kern="100">
                        <a:effectLst/>
                      </a:endParaRPr>
                    </a:p>
                    <a:p>
                      <a:pPr algn="just">
                        <a:spcAft>
                          <a:spcPts val="0"/>
                        </a:spcAft>
                      </a:pPr>
                      <a:r>
                        <a:rPr lang="en-US" sz="900" kern="100">
                          <a:effectLst/>
                        </a:rPr>
                        <a:t>Comparative Analysis of Western and Chinese story-telling</a:t>
                      </a:r>
                      <a:endParaRPr lang="zh-CN" sz="1000" kern="100">
                        <a:effectLst/>
                      </a:endParaRPr>
                    </a:p>
                    <a:p>
                      <a:pPr algn="just">
                        <a:spcAft>
                          <a:spcPts val="0"/>
                        </a:spcAft>
                      </a:pPr>
                      <a:r>
                        <a:rPr lang="zh-CN" sz="1100" kern="100">
                          <a:effectLst/>
                        </a:rPr>
                        <a:t>（选修</a:t>
                      </a:r>
                      <a:r>
                        <a:rPr lang="en-US" sz="1100" kern="100">
                          <a:effectLst/>
                        </a:rPr>
                        <a:t>/Mr. Kev/1-9</a:t>
                      </a:r>
                      <a:r>
                        <a:rPr lang="zh-CN" sz="1100" kern="100">
                          <a:effectLst/>
                        </a:rPr>
                        <a:t>周）紫藤庐</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gridSpan="2">
                  <a:txBody>
                    <a:bodyPr/>
                    <a:lstStyle/>
                    <a:p>
                      <a:pPr algn="just">
                        <a:spcAft>
                          <a:spcPts val="0"/>
                        </a:spcAft>
                      </a:pPr>
                      <a:r>
                        <a:rPr lang="zh-CN" sz="1100" kern="100">
                          <a:effectLst/>
                        </a:rPr>
                        <a:t>艺术理论与美学专题研究（艺术学理论专业基础、博士必修</a:t>
                      </a:r>
                      <a:r>
                        <a:rPr lang="en-US" sz="1100" kern="100">
                          <a:effectLst/>
                        </a:rPr>
                        <a:t>/</a:t>
                      </a:r>
                      <a:r>
                        <a:rPr lang="zh-CN" sz="1100" kern="100">
                          <a:effectLst/>
                        </a:rPr>
                        <a:t>王云</a:t>
                      </a:r>
                      <a:r>
                        <a:rPr lang="en-US" sz="1100" kern="100">
                          <a:effectLst/>
                        </a:rPr>
                        <a:t>/1-9</a:t>
                      </a:r>
                      <a:r>
                        <a:rPr lang="zh-CN" sz="1100" kern="100">
                          <a:effectLst/>
                        </a:rPr>
                        <a:t>周）紫藤庐</a:t>
                      </a:r>
                      <a:endParaRPr lang="zh-CN" sz="1000" kern="100">
                        <a:effectLst/>
                      </a:endParaRPr>
                    </a:p>
                    <a:p>
                      <a:pPr algn="just">
                        <a:spcAft>
                          <a:spcPts val="0"/>
                        </a:spcAft>
                      </a:pPr>
                      <a:r>
                        <a:rPr lang="zh-CN" sz="1100" kern="100">
                          <a:effectLst/>
                        </a:rPr>
                        <a:t>中国戏曲史专题研究（戏剧影视专业基础</a:t>
                      </a:r>
                      <a:r>
                        <a:rPr lang="en-US" sz="1100" kern="100">
                          <a:effectLst/>
                        </a:rPr>
                        <a:t>/</a:t>
                      </a:r>
                      <a:r>
                        <a:rPr lang="zh-CN" sz="1100" kern="100">
                          <a:effectLst/>
                        </a:rPr>
                        <a:t>张福海</a:t>
                      </a:r>
                      <a:r>
                        <a:rPr lang="en-US" sz="1100" kern="100">
                          <a:effectLst/>
                        </a:rPr>
                        <a:t>/10-18</a:t>
                      </a:r>
                      <a:r>
                        <a:rPr lang="zh-CN" sz="1100" kern="100">
                          <a:effectLst/>
                        </a:rPr>
                        <a:t>周）紫藤庐</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hMerge="1">
                  <a:txBody>
                    <a:bodyPr/>
                    <a:lstStyle/>
                    <a:p>
                      <a:endParaRPr lang="zh-CN" altLang="en-US"/>
                    </a:p>
                  </a:txBody>
                  <a:tcPr/>
                </a:tc>
                <a:extLst>
                  <a:ext uri="{0D108BD9-81ED-4DB2-BD59-A6C34878D82A}">
                    <a16:rowId xmlns:a16="http://schemas.microsoft.com/office/drawing/2014/main" val="3046800296"/>
                  </a:ext>
                </a:extLst>
              </a:tr>
              <a:tr h="474486">
                <a:tc>
                  <a:txBody>
                    <a:bodyPr/>
                    <a:lstStyle/>
                    <a:p>
                      <a:pPr algn="ctr">
                        <a:spcAft>
                          <a:spcPts val="0"/>
                        </a:spcAft>
                      </a:pPr>
                      <a:r>
                        <a:rPr lang="zh-CN" sz="1000" kern="100">
                          <a:effectLst/>
                        </a:rPr>
                        <a:t>四</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a:txBody>
                    <a:bodyPr/>
                    <a:lstStyle/>
                    <a:p>
                      <a:pPr algn="just">
                        <a:spcAft>
                          <a:spcPts val="0"/>
                        </a:spcAft>
                      </a:pPr>
                      <a:r>
                        <a:rPr lang="zh-CN" sz="1100" kern="100">
                          <a:effectLst/>
                        </a:rPr>
                        <a:t>马克思主义文艺理论（</a:t>
                      </a:r>
                      <a:r>
                        <a:rPr lang="en-US" sz="1100" kern="100">
                          <a:effectLst/>
                        </a:rPr>
                        <a:t>19MA</a:t>
                      </a:r>
                      <a:r>
                        <a:rPr lang="zh-CN" sz="1100" kern="100">
                          <a:effectLst/>
                        </a:rPr>
                        <a:t>公共必修</a:t>
                      </a:r>
                      <a:r>
                        <a:rPr lang="en-US" sz="1100" kern="100">
                          <a:effectLst/>
                        </a:rPr>
                        <a:t>/</a:t>
                      </a:r>
                      <a:r>
                        <a:rPr lang="zh-CN" sz="1100" kern="100">
                          <a:effectLst/>
                        </a:rPr>
                        <a:t>包立峰</a:t>
                      </a:r>
                      <a:r>
                        <a:rPr lang="en-US" sz="1100" kern="100">
                          <a:effectLst/>
                        </a:rPr>
                        <a:t>/</a:t>
                      </a:r>
                      <a:r>
                        <a:rPr lang="zh-CN" sz="1100" kern="100">
                          <a:effectLst/>
                        </a:rPr>
                        <a:t>单周）浦江二号楼</a:t>
                      </a:r>
                      <a:r>
                        <a:rPr lang="en-US" sz="1100" kern="100">
                          <a:effectLst/>
                        </a:rPr>
                        <a:t>308</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gridSpan="2">
                  <a:txBody>
                    <a:bodyPr/>
                    <a:lstStyle/>
                    <a:p>
                      <a:pPr algn="just">
                        <a:spcAft>
                          <a:spcPts val="0"/>
                        </a:spcAft>
                      </a:pPr>
                      <a:r>
                        <a:rPr lang="en-US" sz="1100" kern="100">
                          <a:effectLst/>
                        </a:rPr>
                        <a:t> </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hMerge="1">
                  <a:txBody>
                    <a:bodyPr/>
                    <a:lstStyle/>
                    <a:p>
                      <a:endParaRPr lang="zh-CN" altLang="en-US"/>
                    </a:p>
                  </a:txBody>
                  <a:tcPr/>
                </a:tc>
                <a:extLst>
                  <a:ext uri="{0D108BD9-81ED-4DB2-BD59-A6C34878D82A}">
                    <a16:rowId xmlns:a16="http://schemas.microsoft.com/office/drawing/2014/main" val="3496217753"/>
                  </a:ext>
                </a:extLst>
              </a:tr>
              <a:tr h="1030040">
                <a:tc>
                  <a:txBody>
                    <a:bodyPr/>
                    <a:lstStyle/>
                    <a:p>
                      <a:pPr algn="ctr">
                        <a:spcAft>
                          <a:spcPts val="0"/>
                        </a:spcAft>
                      </a:pPr>
                      <a:r>
                        <a:rPr lang="zh-CN" sz="1000" kern="100">
                          <a:effectLst/>
                        </a:rPr>
                        <a:t>五</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a:txBody>
                    <a:bodyPr/>
                    <a:lstStyle/>
                    <a:p>
                      <a:pPr algn="just">
                        <a:spcAft>
                          <a:spcPts val="0"/>
                        </a:spcAft>
                      </a:pPr>
                      <a:r>
                        <a:rPr lang="zh-CN" sz="1100" kern="100">
                          <a:effectLst/>
                        </a:rPr>
                        <a:t>基础英语（</a:t>
                      </a:r>
                      <a:r>
                        <a:rPr lang="en-US" sz="1100" kern="100">
                          <a:effectLst/>
                        </a:rPr>
                        <a:t>19MA</a:t>
                      </a:r>
                      <a:r>
                        <a:rPr lang="zh-CN" sz="1100" kern="100">
                          <a:effectLst/>
                        </a:rPr>
                        <a:t>、博士公共必修</a:t>
                      </a:r>
                      <a:r>
                        <a:rPr lang="en-US" sz="1100" kern="100">
                          <a:effectLst/>
                        </a:rPr>
                        <a:t>/</a:t>
                      </a:r>
                      <a:r>
                        <a:rPr lang="zh-CN" sz="1100" kern="100">
                          <a:effectLst/>
                        </a:rPr>
                        <a:t>冯聪</a:t>
                      </a:r>
                      <a:r>
                        <a:rPr lang="en-US" sz="1100" kern="100">
                          <a:effectLst/>
                        </a:rPr>
                        <a:t>/1-18</a:t>
                      </a:r>
                      <a:r>
                        <a:rPr lang="zh-CN" sz="1100" kern="100">
                          <a:effectLst/>
                        </a:rPr>
                        <a:t>周）红楼</a:t>
                      </a:r>
                      <a:r>
                        <a:rPr lang="en-US" sz="1100" kern="100">
                          <a:effectLst/>
                        </a:rPr>
                        <a:t>209</a:t>
                      </a:r>
                      <a:endParaRPr lang="zh-CN" sz="1000" kern="100">
                        <a:effectLst/>
                      </a:endParaRPr>
                    </a:p>
                    <a:p>
                      <a:pPr algn="just">
                        <a:spcAft>
                          <a:spcPts val="0"/>
                        </a:spcAft>
                      </a:pPr>
                      <a:r>
                        <a:rPr lang="zh-CN" sz="1100" kern="100">
                          <a:effectLst/>
                        </a:rPr>
                        <a:t>专业英语（</a:t>
                      </a:r>
                      <a:r>
                        <a:rPr lang="en-US" sz="1100" kern="100">
                          <a:effectLst/>
                        </a:rPr>
                        <a:t>18MA</a:t>
                      </a:r>
                      <a:r>
                        <a:rPr lang="zh-CN" sz="1100" kern="100">
                          <a:effectLst/>
                        </a:rPr>
                        <a:t>公共必修</a:t>
                      </a:r>
                      <a:r>
                        <a:rPr lang="en-US" sz="1100" kern="100">
                          <a:effectLst/>
                        </a:rPr>
                        <a:t>/</a:t>
                      </a:r>
                      <a:r>
                        <a:rPr lang="zh-CN" sz="1100" kern="100">
                          <a:effectLst/>
                        </a:rPr>
                        <a:t>邹鲁璐</a:t>
                      </a:r>
                      <a:r>
                        <a:rPr lang="en-US" sz="1100" kern="100">
                          <a:effectLst/>
                        </a:rPr>
                        <a:t>/1-18</a:t>
                      </a:r>
                      <a:r>
                        <a:rPr lang="zh-CN" sz="1100" kern="100">
                          <a:effectLst/>
                        </a:rPr>
                        <a:t>周</a:t>
                      </a:r>
                      <a:r>
                        <a:rPr lang="en-US" sz="1100" kern="100">
                          <a:effectLst/>
                        </a:rPr>
                        <a:t>/3-4</a:t>
                      </a:r>
                      <a:r>
                        <a:rPr lang="zh-CN" sz="1100" kern="100">
                          <a:effectLst/>
                        </a:rPr>
                        <a:t>节）红楼</a:t>
                      </a:r>
                      <a:r>
                        <a:rPr lang="en-US" sz="1100" kern="100">
                          <a:effectLst/>
                        </a:rPr>
                        <a:t>208</a:t>
                      </a:r>
                      <a:endParaRPr lang="zh-CN" sz="1000" kern="100">
                        <a:effectLst/>
                      </a:endParaRPr>
                    </a:p>
                    <a:p>
                      <a:pPr algn="just">
                        <a:spcAft>
                          <a:spcPts val="0"/>
                        </a:spcAft>
                      </a:pPr>
                      <a:r>
                        <a:rPr lang="zh-CN" sz="1100" kern="100">
                          <a:effectLst/>
                        </a:rPr>
                        <a:t>艺术导论（</a:t>
                      </a:r>
                      <a:r>
                        <a:rPr lang="en-US" sz="1100" kern="100">
                          <a:effectLst/>
                        </a:rPr>
                        <a:t>19MFA</a:t>
                      </a:r>
                      <a:r>
                        <a:rPr lang="zh-CN" sz="1100" kern="100">
                          <a:effectLst/>
                        </a:rPr>
                        <a:t>公共必修</a:t>
                      </a:r>
                      <a:r>
                        <a:rPr lang="en-US" sz="1100" kern="100">
                          <a:effectLst/>
                        </a:rPr>
                        <a:t>/</a:t>
                      </a:r>
                      <a:r>
                        <a:rPr lang="zh-CN" sz="1100" kern="100">
                          <a:effectLst/>
                        </a:rPr>
                        <a:t>吴保和等</a:t>
                      </a:r>
                      <a:r>
                        <a:rPr lang="en-US" sz="1100" kern="100">
                          <a:effectLst/>
                        </a:rPr>
                        <a:t>/10-18</a:t>
                      </a:r>
                      <a:r>
                        <a:rPr lang="zh-CN" sz="1100" kern="100">
                          <a:effectLst/>
                        </a:rPr>
                        <a:t>周）紫藤庐</a:t>
                      </a:r>
                      <a:endParaRPr lang="zh-CN" sz="1000" kern="100">
                        <a:effectLst/>
                      </a:endParaRPr>
                    </a:p>
                    <a:p>
                      <a:pPr algn="just">
                        <a:spcAft>
                          <a:spcPts val="0"/>
                        </a:spcAft>
                      </a:pPr>
                      <a:r>
                        <a:rPr lang="zh-CN" sz="1100" kern="100">
                          <a:effectLst/>
                        </a:rPr>
                        <a:t>艺术创作方法研究（</a:t>
                      </a:r>
                      <a:r>
                        <a:rPr lang="en-US" sz="1100" kern="100">
                          <a:effectLst/>
                        </a:rPr>
                        <a:t>19MFA</a:t>
                      </a:r>
                      <a:r>
                        <a:rPr lang="zh-CN" sz="1100" kern="100">
                          <a:effectLst/>
                        </a:rPr>
                        <a:t>公共必修</a:t>
                      </a:r>
                      <a:r>
                        <a:rPr lang="en-US" sz="1100" kern="100">
                          <a:effectLst/>
                        </a:rPr>
                        <a:t>/</a:t>
                      </a:r>
                      <a:r>
                        <a:rPr lang="zh-CN" sz="1100" kern="100">
                          <a:effectLst/>
                        </a:rPr>
                        <a:t>李建平等</a:t>
                      </a:r>
                      <a:r>
                        <a:rPr lang="en-US" sz="1100" kern="100">
                          <a:effectLst/>
                        </a:rPr>
                        <a:t>/1-9</a:t>
                      </a:r>
                      <a:r>
                        <a:rPr lang="zh-CN" sz="1100" kern="100">
                          <a:effectLst/>
                        </a:rPr>
                        <a:t>周）紫藤庐</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a:txBody>
                    <a:bodyPr/>
                    <a:lstStyle/>
                    <a:p>
                      <a:pPr algn="just">
                        <a:spcAft>
                          <a:spcPts val="0"/>
                        </a:spcAft>
                      </a:pPr>
                      <a:r>
                        <a:rPr lang="zh-CN" sz="1100" kern="100">
                          <a:effectLst/>
                        </a:rPr>
                        <a:t>马克思主义文艺理论（</a:t>
                      </a:r>
                      <a:r>
                        <a:rPr lang="en-US" sz="1100" kern="100">
                          <a:effectLst/>
                        </a:rPr>
                        <a:t>19MFA</a:t>
                      </a:r>
                      <a:r>
                        <a:rPr lang="zh-CN" sz="1100" kern="100">
                          <a:effectLst/>
                        </a:rPr>
                        <a:t>公共必修</a:t>
                      </a:r>
                      <a:r>
                        <a:rPr lang="en-US" sz="1100" kern="100">
                          <a:effectLst/>
                        </a:rPr>
                        <a:t>/</a:t>
                      </a:r>
                      <a:r>
                        <a:rPr lang="zh-CN" sz="1100" kern="100">
                          <a:effectLst/>
                        </a:rPr>
                        <a:t>陈敏等</a:t>
                      </a:r>
                      <a:r>
                        <a:rPr lang="en-US" sz="1100" kern="100">
                          <a:effectLst/>
                        </a:rPr>
                        <a:t>/</a:t>
                      </a:r>
                      <a:r>
                        <a:rPr lang="zh-CN" sz="1100" kern="100">
                          <a:effectLst/>
                        </a:rPr>
                        <a:t>单周）紫藤庐</a:t>
                      </a:r>
                      <a:endParaRPr lang="zh-CN" sz="1000" kern="100">
                        <a:effectLst/>
                      </a:endParaRPr>
                    </a:p>
                    <a:p>
                      <a:pPr algn="just">
                        <a:spcAft>
                          <a:spcPts val="0"/>
                        </a:spcAft>
                      </a:pPr>
                      <a:r>
                        <a:rPr lang="en-US" sz="1100" kern="100">
                          <a:effectLst/>
                        </a:rPr>
                        <a:t>MFA</a:t>
                      </a:r>
                      <a:r>
                        <a:rPr lang="zh-CN" sz="1100" kern="100">
                          <a:effectLst/>
                        </a:rPr>
                        <a:t>研究方法（</a:t>
                      </a:r>
                      <a:r>
                        <a:rPr lang="en-US" sz="1100" kern="100">
                          <a:effectLst/>
                        </a:rPr>
                        <a:t>19MFA</a:t>
                      </a:r>
                      <a:r>
                        <a:rPr lang="zh-CN" sz="1100" kern="100">
                          <a:effectLst/>
                        </a:rPr>
                        <a:t>公共必修</a:t>
                      </a:r>
                      <a:r>
                        <a:rPr lang="en-US" sz="1100" kern="100">
                          <a:effectLst/>
                        </a:rPr>
                        <a:t>/</a:t>
                      </a:r>
                      <a:r>
                        <a:rPr lang="zh-CN" sz="1100" kern="100">
                          <a:effectLst/>
                        </a:rPr>
                        <a:t>王云等</a:t>
                      </a:r>
                      <a:r>
                        <a:rPr lang="en-US" sz="1100" kern="100">
                          <a:effectLst/>
                        </a:rPr>
                        <a:t>/ </a:t>
                      </a:r>
                      <a:r>
                        <a:rPr lang="zh-CN" sz="1100" kern="100">
                          <a:effectLst/>
                        </a:rPr>
                        <a:t>双周）紫藤庐</a:t>
                      </a:r>
                      <a:endParaRPr lang="zh-CN" sz="1000" kern="100">
                        <a:effectLst/>
                      </a:endParaRPr>
                    </a:p>
                    <a:p>
                      <a:pPr algn="just">
                        <a:spcAft>
                          <a:spcPts val="0"/>
                        </a:spcAft>
                      </a:pPr>
                      <a:r>
                        <a:rPr lang="zh-CN" sz="1100" kern="100">
                          <a:effectLst/>
                        </a:rPr>
                        <a:t>范畴与方法（</a:t>
                      </a:r>
                      <a:r>
                        <a:rPr lang="en-US" sz="1100" kern="100">
                          <a:effectLst/>
                        </a:rPr>
                        <a:t>19MA</a:t>
                      </a:r>
                      <a:r>
                        <a:rPr lang="zh-CN" sz="1100" kern="100">
                          <a:effectLst/>
                        </a:rPr>
                        <a:t>、博士公共必修</a:t>
                      </a:r>
                      <a:r>
                        <a:rPr lang="en-US" sz="1100" kern="100">
                          <a:effectLst/>
                        </a:rPr>
                        <a:t>/</a:t>
                      </a:r>
                      <a:r>
                        <a:rPr lang="zh-CN" sz="1100" kern="100">
                          <a:effectLst/>
                        </a:rPr>
                        <a:t>厉震林等</a:t>
                      </a:r>
                      <a:r>
                        <a:rPr lang="en-US" sz="1100" kern="100">
                          <a:effectLst/>
                        </a:rPr>
                        <a:t>/</a:t>
                      </a:r>
                      <a:r>
                        <a:rPr lang="zh-CN" sz="1100" kern="100">
                          <a:effectLst/>
                        </a:rPr>
                        <a:t>双周）红楼</a:t>
                      </a:r>
                      <a:r>
                        <a:rPr lang="en-US" sz="1100" kern="100">
                          <a:effectLst/>
                        </a:rPr>
                        <a:t>209</a:t>
                      </a:r>
                      <a:endParaRPr lang="zh-CN" sz="1000" kern="100">
                        <a:effectLst/>
                        <a:latin typeface="Times New Roman" panose="02020603050405020304" pitchFamily="18" charset="0"/>
                        <a:ea typeface="宋体" panose="02010600030101010101" pitchFamily="2" charset="-122"/>
                      </a:endParaRPr>
                    </a:p>
                  </a:txBody>
                  <a:tcPr marL="64378" marR="64378" marT="0" marB="0" anchor="ctr"/>
                </a:tc>
                <a:tc>
                  <a:txBody>
                    <a:bodyPr/>
                    <a:lstStyle/>
                    <a:p>
                      <a:pPr algn="l">
                        <a:spcAft>
                          <a:spcPts val="0"/>
                        </a:spcAft>
                      </a:pPr>
                      <a:r>
                        <a:rPr lang="zh-CN" sz="1100" kern="100" dirty="0">
                          <a:effectLst/>
                        </a:rPr>
                        <a:t>英语（</a:t>
                      </a:r>
                      <a:r>
                        <a:rPr lang="en-US" sz="1100" kern="100" dirty="0">
                          <a:effectLst/>
                        </a:rPr>
                        <a:t>19MFA </a:t>
                      </a:r>
                      <a:r>
                        <a:rPr lang="zh-CN" sz="1100" kern="100" dirty="0">
                          <a:effectLst/>
                        </a:rPr>
                        <a:t>公共必修</a:t>
                      </a:r>
                      <a:r>
                        <a:rPr lang="en-US" sz="1100" kern="100" dirty="0">
                          <a:effectLst/>
                        </a:rPr>
                        <a:t>/</a:t>
                      </a:r>
                      <a:r>
                        <a:rPr lang="zh-CN" sz="1100" kern="100" dirty="0">
                          <a:effectLst/>
                        </a:rPr>
                        <a:t>张文萍</a:t>
                      </a:r>
                      <a:r>
                        <a:rPr lang="en-US" sz="1100" kern="100" dirty="0">
                          <a:effectLst/>
                        </a:rPr>
                        <a:t>/1-9</a:t>
                      </a:r>
                      <a:r>
                        <a:rPr lang="zh-CN" sz="1100" kern="100" dirty="0">
                          <a:effectLst/>
                        </a:rPr>
                        <a:t>周）紫藤庐</a:t>
                      </a:r>
                      <a:endParaRPr lang="zh-CN" sz="1000" kern="100" dirty="0">
                        <a:effectLst/>
                      </a:endParaRPr>
                    </a:p>
                    <a:p>
                      <a:pPr algn="l">
                        <a:spcAft>
                          <a:spcPts val="0"/>
                        </a:spcAft>
                      </a:pPr>
                      <a:r>
                        <a:rPr lang="en-US" sz="1100" kern="100" dirty="0">
                          <a:effectLst/>
                        </a:rPr>
                        <a:t>17</a:t>
                      </a:r>
                      <a:r>
                        <a:rPr lang="zh-CN" sz="1100" kern="100" dirty="0">
                          <a:effectLst/>
                        </a:rPr>
                        <a:t>：</a:t>
                      </a:r>
                      <a:r>
                        <a:rPr lang="en-US" sz="1100" kern="100" dirty="0">
                          <a:effectLst/>
                        </a:rPr>
                        <a:t>45</a:t>
                      </a:r>
                      <a:r>
                        <a:rPr lang="zh-CN" sz="1100" kern="100" dirty="0">
                          <a:effectLst/>
                        </a:rPr>
                        <a:t>开始</a:t>
                      </a:r>
                      <a:endParaRPr lang="zh-CN" sz="1000" kern="100" dirty="0">
                        <a:effectLst/>
                      </a:endParaRPr>
                    </a:p>
                    <a:p>
                      <a:pPr algn="just">
                        <a:spcAft>
                          <a:spcPts val="0"/>
                        </a:spcAft>
                      </a:pPr>
                      <a:r>
                        <a:rPr lang="en-US" sz="1100" kern="100" dirty="0">
                          <a:effectLst/>
                        </a:rPr>
                        <a:t> </a:t>
                      </a:r>
                      <a:endParaRPr lang="zh-CN" sz="1000" kern="100" dirty="0">
                        <a:effectLst/>
                        <a:latin typeface="Times New Roman" panose="02020603050405020304" pitchFamily="18" charset="0"/>
                        <a:ea typeface="宋体" panose="02010600030101010101" pitchFamily="2" charset="-122"/>
                      </a:endParaRPr>
                    </a:p>
                  </a:txBody>
                  <a:tcPr marL="64378" marR="64378" marT="0" marB="0" anchor="ctr"/>
                </a:tc>
                <a:extLst>
                  <a:ext uri="{0D108BD9-81ED-4DB2-BD59-A6C34878D82A}">
                    <a16:rowId xmlns:a16="http://schemas.microsoft.com/office/drawing/2014/main" val="1980452531"/>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nchorCtr="1"/>
          <a:lstStyle/>
          <a:p>
            <a:pPr eaLnBrk="1" hangingPunct="1">
              <a:defRPr/>
            </a:pPr>
            <a:r>
              <a:rPr lang="zh-CN" altLang="en-US" sz="4000"/>
              <a:t>新生学生系统使用说明</a:t>
            </a:r>
            <a:br>
              <a:rPr lang="zh-CN" altLang="en-US" sz="4000"/>
            </a:br>
            <a:endParaRPr lang="zh-CN" altLang="en-US" sz="2000">
              <a:solidFill>
                <a:srgbClr val="FF3399"/>
              </a:solidFill>
            </a:endParaRPr>
          </a:p>
        </p:txBody>
      </p:sp>
      <p:sp>
        <p:nvSpPr>
          <p:cNvPr id="23555" name="Rectangle 3"/>
          <p:cNvSpPr>
            <a:spLocks noGrp="1" noChangeArrowheads="1"/>
          </p:cNvSpPr>
          <p:nvPr>
            <p:ph type="body" idx="4294967295"/>
          </p:nvPr>
        </p:nvSpPr>
        <p:spPr>
          <a:xfrm>
            <a:off x="838200" y="1295400"/>
            <a:ext cx="7162800" cy="457200"/>
          </a:xfrm>
        </p:spPr>
        <p:txBody>
          <a:bodyPr/>
          <a:lstStyle/>
          <a:p>
            <a:pPr algn="ctr" eaLnBrk="1" hangingPunct="1">
              <a:lnSpc>
                <a:spcPct val="80000"/>
              </a:lnSpc>
              <a:buFont typeface="Arial" panose="020B0604020202020204" pitchFamily="34" charset="0"/>
              <a:buNone/>
              <a:defRPr/>
            </a:pPr>
            <a:r>
              <a:rPr lang="zh-CN" altLang="en-US" sz="2400" dirty="0">
                <a:solidFill>
                  <a:schemeClr val="tx2"/>
                </a:solidFill>
                <a:latin typeface="幼圆" panose="02010509060101010101" pitchFamily="49" charset="-122"/>
                <a:ea typeface="幼圆" panose="02010509060101010101" pitchFamily="49" charset="-122"/>
              </a:rPr>
              <a:t>七、网上选择研究生部公共课</a:t>
            </a:r>
          </a:p>
          <a:p>
            <a:pPr eaLnBrk="1" hangingPunct="1">
              <a:lnSpc>
                <a:spcPct val="80000"/>
              </a:lnSpc>
              <a:buFont typeface="Arial" panose="020B0604020202020204" pitchFamily="34" charset="0"/>
              <a:buNone/>
              <a:defRPr/>
            </a:pPr>
            <a:r>
              <a:rPr lang="zh-CN" altLang="en-US" sz="2400" dirty="0"/>
              <a:t>   </a:t>
            </a:r>
            <a:endParaRPr lang="en-US" altLang="zh-CN" sz="2400" dirty="0">
              <a:solidFill>
                <a:schemeClr val="tx2"/>
              </a:solidFill>
            </a:endParaRPr>
          </a:p>
        </p:txBody>
      </p:sp>
      <p:sp>
        <p:nvSpPr>
          <p:cNvPr id="74756" name="Rectangle 4"/>
          <p:cNvSpPr>
            <a:spLocks noRot="1" noChangeArrowheads="1"/>
          </p:cNvSpPr>
          <p:nvPr/>
        </p:nvSpPr>
        <p:spPr bwMode="auto">
          <a:xfrm>
            <a:off x="304800" y="2209800"/>
            <a:ext cx="8461375" cy="2590800"/>
          </a:xfrm>
          <a:prstGeom prst="rect">
            <a:avLst/>
          </a:prstGeom>
          <a:noFill/>
          <a:ln>
            <a:noFill/>
          </a:ln>
          <a:effec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eaLnBrk="1" hangingPunct="1">
              <a:defRPr/>
            </a:pPr>
            <a:endParaRPr lang="zh-CN" altLang="en-US" sz="2000">
              <a:solidFill>
                <a:srgbClr val="FF3399"/>
              </a:solidFill>
            </a:endParaRPr>
          </a:p>
        </p:txBody>
      </p:sp>
      <p:sp>
        <p:nvSpPr>
          <p:cNvPr id="24581" name="Text Box 36"/>
          <p:cNvSpPr txBox="1">
            <a:spLocks noChangeArrowheads="1"/>
          </p:cNvSpPr>
          <p:nvPr/>
        </p:nvSpPr>
        <p:spPr bwMode="auto">
          <a:xfrm>
            <a:off x="3489325" y="3146425"/>
            <a:ext cx="1768475" cy="366713"/>
          </a:xfrm>
          <a:prstGeom prst="rect">
            <a:avLst/>
          </a:prstGeom>
          <a:noFill/>
          <a:ln w="9525">
            <a:noFill/>
            <a:miter lim="800000"/>
            <a:headEnd/>
            <a:tailEnd/>
          </a:ln>
        </p:spPr>
        <p:txBody>
          <a:bodyPr>
            <a:spAutoFit/>
          </a:bodyPr>
          <a:lstStyle/>
          <a:p>
            <a:pPr eaLnBrk="1" hangingPunct="1"/>
            <a:endParaRPr lang="zh-CN" altLang="en-US"/>
          </a:p>
        </p:txBody>
      </p:sp>
      <p:sp>
        <p:nvSpPr>
          <p:cNvPr id="2" name="Rectangle 3"/>
          <p:cNvSpPr>
            <a:spLocks noChangeArrowheads="1"/>
          </p:cNvSpPr>
          <p:nvPr/>
        </p:nvSpPr>
        <p:spPr bwMode="auto">
          <a:xfrm>
            <a:off x="304800" y="1828800"/>
            <a:ext cx="8382000" cy="4800600"/>
          </a:xfrm>
          <a:prstGeom prst="rect">
            <a:avLst/>
          </a:prstGeom>
          <a:noFill/>
          <a:ln>
            <a:noFill/>
          </a:ln>
          <a:effectLst/>
        </p:spPr>
        <p:txBody>
          <a:bodyPr/>
          <a:lstStyle>
            <a:lvl1pPr marL="342900" indent="-342900">
              <a:spcBef>
                <a:spcPct val="20000"/>
              </a:spcBef>
              <a:buClr>
                <a:schemeClr val="hlink"/>
              </a:buClr>
              <a:buSzPct val="80000"/>
              <a:buFont typeface="Arial" panose="020B0604020202020204" pitchFamily="34" charset="0"/>
              <a:buChar char="►"/>
              <a:defRPr sz="32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marL="742950" indent="-285750">
              <a:spcBef>
                <a:spcPct val="20000"/>
              </a:spcBef>
              <a:buClr>
                <a:schemeClr val="folHlink"/>
              </a:buClr>
              <a:buFont typeface="Wingdings" panose="05000000000000000000" pitchFamily="2" charset="2"/>
              <a:buChar char="§"/>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marL="1143000" indent="-228600">
              <a:spcBef>
                <a:spcPct val="20000"/>
              </a:spcBef>
              <a:buClr>
                <a:schemeClr val="hlink"/>
              </a:buClr>
              <a:buSzPct val="80000"/>
              <a:buFont typeface="Arial" panose="020B0604020202020204" pitchFamily="34" charset="0"/>
              <a:buChar char="►"/>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marL="1600200" indent="-228600">
              <a:spcBef>
                <a:spcPct val="20000"/>
              </a:spcBef>
              <a:buClr>
                <a:schemeClr val="fo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marL="2057400" indent="-228600">
              <a:spcBef>
                <a:spcPct val="20000"/>
              </a:spcBef>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marL="2514600" indent="-228600" fontAlgn="base">
              <a:spcBef>
                <a:spcPct val="20000"/>
              </a:spcBef>
              <a:spcAft>
                <a:spcPct val="0"/>
              </a:spcAft>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marL="2971800" indent="-228600" fontAlgn="base">
              <a:spcBef>
                <a:spcPct val="20000"/>
              </a:spcBef>
              <a:spcAft>
                <a:spcPct val="0"/>
              </a:spcAft>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marL="3429000" indent="-228600" fontAlgn="base">
              <a:spcBef>
                <a:spcPct val="20000"/>
              </a:spcBef>
              <a:spcAft>
                <a:spcPct val="0"/>
              </a:spcAft>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marL="3886200" indent="-228600" fontAlgn="base">
              <a:spcBef>
                <a:spcPct val="20000"/>
              </a:spcBef>
              <a:spcAft>
                <a:spcPct val="0"/>
              </a:spcAft>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algn="just" eaLnBrk="1" hangingPunct="1">
              <a:buFont typeface="Arial" panose="020B0604020202020204" pitchFamily="34" charset="0"/>
              <a:buNone/>
              <a:defRPr/>
            </a:pPr>
            <a:r>
              <a:rPr lang="zh-CN" altLang="en-US" sz="2400" dirty="0"/>
              <a:t>   </a:t>
            </a:r>
            <a:r>
              <a:rPr lang="en-US" altLang="zh-CN" sz="2000" dirty="0"/>
              <a:t>1. </a:t>
            </a:r>
            <a:r>
              <a:rPr lang="zh-CN" altLang="en-US" sz="2000" dirty="0"/>
              <a:t>根据自己的培养计划，</a:t>
            </a:r>
            <a:r>
              <a:rPr lang="en-US" altLang="zh-CN" sz="2000" dirty="0"/>
              <a:t>MA</a:t>
            </a:r>
            <a:r>
              <a:rPr lang="zh-CN" altLang="en-US" sz="2000" dirty="0"/>
              <a:t>在系统上选择自己的公共课、专业基础课和选修课，博士和</a:t>
            </a:r>
            <a:r>
              <a:rPr lang="en-US" altLang="zh-CN" sz="2000" dirty="0"/>
              <a:t>MFA</a:t>
            </a:r>
            <a:r>
              <a:rPr lang="zh-CN" altLang="en-US" sz="2000" dirty="0"/>
              <a:t>在系统上选择自己的公共课和选修课。</a:t>
            </a:r>
            <a:endParaRPr lang="en-US" altLang="zh-CN" sz="2000" dirty="0"/>
          </a:p>
          <a:p>
            <a:pPr algn="just" eaLnBrk="1" hangingPunct="1">
              <a:buFont typeface="Arial" panose="020B0604020202020204" pitchFamily="34" charset="0"/>
              <a:buNone/>
              <a:defRPr/>
            </a:pPr>
            <a:endParaRPr lang="zh-CN" altLang="en-US" sz="2000" dirty="0">
              <a:solidFill>
                <a:srgbClr val="FF3399"/>
              </a:solidFill>
            </a:endParaRPr>
          </a:p>
          <a:p>
            <a:pPr algn="just" eaLnBrk="1" hangingPunct="1">
              <a:buFont typeface="Arial" panose="020B0604020202020204" pitchFamily="34" charset="0"/>
              <a:buNone/>
              <a:defRPr/>
            </a:pPr>
            <a:r>
              <a:rPr lang="zh-CN" altLang="en-US" sz="2000" dirty="0"/>
              <a:t>   </a:t>
            </a:r>
            <a:r>
              <a:rPr lang="en-US" altLang="zh-CN" sz="2000" dirty="0"/>
              <a:t>2. </a:t>
            </a:r>
            <a:r>
              <a:rPr lang="zh-CN" altLang="en-US" sz="2000" dirty="0"/>
              <a:t>点击</a:t>
            </a:r>
            <a:r>
              <a:rPr lang="en-US" altLang="zh-CN" sz="2000" dirty="0"/>
              <a:t>【</a:t>
            </a:r>
            <a:r>
              <a:rPr lang="zh-CN" altLang="en-US" sz="2000" dirty="0"/>
              <a:t>培养管理</a:t>
            </a:r>
            <a:r>
              <a:rPr lang="en-US" altLang="zh-CN" sz="2000" dirty="0"/>
              <a:t>】</a:t>
            </a:r>
            <a:r>
              <a:rPr lang="zh-CN" altLang="en-US" sz="2000" dirty="0"/>
              <a:t>菜单中的</a:t>
            </a:r>
            <a:r>
              <a:rPr lang="en-US" altLang="zh-CN" sz="2000" dirty="0"/>
              <a:t>【</a:t>
            </a:r>
            <a:r>
              <a:rPr lang="zh-CN" altLang="en-US" sz="2000" dirty="0"/>
              <a:t>网上选课</a:t>
            </a:r>
            <a:r>
              <a:rPr lang="en-US" altLang="zh-CN" sz="2000" dirty="0"/>
              <a:t>】</a:t>
            </a:r>
            <a:r>
              <a:rPr lang="zh-CN" altLang="en-US" sz="2000" dirty="0"/>
              <a:t>，在</a:t>
            </a:r>
            <a:r>
              <a:rPr lang="zh-CN" altLang="en-US" sz="2000" dirty="0">
                <a:latin typeface="Arial" panose="020B0604020202020204" pitchFamily="34" charset="0"/>
              </a:rPr>
              <a:t>“</a:t>
            </a:r>
            <a:r>
              <a:rPr lang="zh-CN" altLang="en-US" sz="2000" dirty="0"/>
              <a:t>待选选修课程</a:t>
            </a:r>
            <a:r>
              <a:rPr lang="zh-CN" altLang="en-US" sz="2000" dirty="0">
                <a:latin typeface="Arial" panose="020B0604020202020204" pitchFamily="34" charset="0"/>
              </a:rPr>
              <a:t>”</a:t>
            </a:r>
            <a:r>
              <a:rPr lang="zh-CN" altLang="en-US" sz="2000" dirty="0"/>
              <a:t>中，选择</a:t>
            </a:r>
            <a:r>
              <a:rPr lang="zh-CN" altLang="en-US" sz="2000" dirty="0">
                <a:latin typeface="Arial" panose="020B0604020202020204" pitchFamily="34" charset="0"/>
              </a:rPr>
              <a:t>“</a:t>
            </a:r>
            <a:r>
              <a:rPr lang="zh-CN" altLang="en-US" sz="2000" dirty="0"/>
              <a:t>研究生部</a:t>
            </a:r>
            <a:r>
              <a:rPr lang="zh-CN" altLang="en-US" sz="2000" dirty="0">
                <a:latin typeface="Arial" panose="020B0604020202020204" pitchFamily="34" charset="0"/>
              </a:rPr>
              <a:t>”</a:t>
            </a:r>
            <a:r>
              <a:rPr lang="zh-CN" altLang="en-US" sz="2000" dirty="0"/>
              <a:t>为</a:t>
            </a:r>
            <a:r>
              <a:rPr lang="zh-CN" altLang="en-US" sz="2000" dirty="0">
                <a:latin typeface="Arial" panose="020B0604020202020204" pitchFamily="34" charset="0"/>
              </a:rPr>
              <a:t>“</a:t>
            </a:r>
            <a:r>
              <a:rPr lang="zh-CN" altLang="en-US" sz="2000" dirty="0"/>
              <a:t>开课院系</a:t>
            </a:r>
            <a:r>
              <a:rPr lang="zh-CN" altLang="en-US" sz="2000" dirty="0">
                <a:latin typeface="Arial" panose="020B0604020202020204" pitchFamily="34" charset="0"/>
              </a:rPr>
              <a:t>”</a:t>
            </a:r>
            <a:r>
              <a:rPr lang="zh-CN" altLang="en-US" sz="2000" dirty="0"/>
              <a:t>，点击</a:t>
            </a:r>
            <a:r>
              <a:rPr lang="zh-CN" altLang="en-US" sz="2000" dirty="0">
                <a:latin typeface="Arial" panose="020B0604020202020204" pitchFamily="34" charset="0"/>
              </a:rPr>
              <a:t>“</a:t>
            </a:r>
            <a:r>
              <a:rPr lang="zh-CN" altLang="en-US" sz="2000" dirty="0"/>
              <a:t>查询</a:t>
            </a:r>
            <a:r>
              <a:rPr lang="zh-CN" altLang="en-US" sz="2000" dirty="0">
                <a:latin typeface="Arial" panose="020B0604020202020204" pitchFamily="34" charset="0"/>
              </a:rPr>
              <a:t>”</a:t>
            </a:r>
            <a:r>
              <a:rPr lang="zh-CN" altLang="en-US" sz="2000" dirty="0"/>
              <a:t>按钮，则系统会出现本学期研究生部所开设的全部公共课程列表。</a:t>
            </a:r>
          </a:p>
          <a:p>
            <a:pPr algn="just" eaLnBrk="1" hangingPunct="1">
              <a:buFont typeface="Arial" panose="020B0604020202020204" pitchFamily="34" charset="0"/>
              <a:buNone/>
              <a:defRPr/>
            </a:pPr>
            <a:r>
              <a:rPr lang="en-US" altLang="zh-CN" sz="2000" dirty="0"/>
              <a:t>   </a:t>
            </a:r>
          </a:p>
          <a:p>
            <a:pPr algn="just" eaLnBrk="1" hangingPunct="1">
              <a:buFont typeface="Arial" panose="020B0604020202020204" pitchFamily="34" charset="0"/>
              <a:buNone/>
              <a:defRPr/>
            </a:pPr>
            <a:r>
              <a:rPr lang="en-US" altLang="zh-CN" sz="2000" dirty="0"/>
              <a:t>    3. </a:t>
            </a:r>
            <a:r>
              <a:rPr lang="zh-CN" altLang="en-US" sz="2000" dirty="0"/>
              <a:t>在想要选择的课程后面点击</a:t>
            </a:r>
            <a:r>
              <a:rPr lang="zh-CN" altLang="en-US" sz="2000" dirty="0">
                <a:latin typeface="Arial" panose="020B0604020202020204" pitchFamily="34" charset="0"/>
              </a:rPr>
              <a:t>“</a:t>
            </a:r>
            <a:r>
              <a:rPr lang="zh-CN" altLang="en-US" sz="2000" dirty="0"/>
              <a:t>选课</a:t>
            </a:r>
            <a:r>
              <a:rPr lang="zh-CN" altLang="en-US" sz="2000" dirty="0">
                <a:latin typeface="Arial" panose="020B0604020202020204" pitchFamily="34" charset="0"/>
              </a:rPr>
              <a:t>”</a:t>
            </a:r>
            <a:r>
              <a:rPr lang="zh-CN" altLang="en-US" sz="2000" dirty="0"/>
              <a:t>按钮，则选课成功。</a:t>
            </a:r>
            <a:endParaRPr lang="en-US" altLang="zh-CN" sz="2000" dirty="0"/>
          </a:p>
          <a:p>
            <a:pPr algn="just" eaLnBrk="1" hangingPunct="1">
              <a:buFont typeface="Arial" panose="020B0604020202020204" pitchFamily="34" charset="0"/>
              <a:buNone/>
              <a:defRPr/>
            </a:pPr>
            <a:endParaRPr lang="zh-CN" altLang="en-US" sz="2000" dirty="0"/>
          </a:p>
          <a:p>
            <a:pPr algn="just" eaLnBrk="1" hangingPunct="1">
              <a:buFont typeface="Arial" panose="020B0604020202020204" pitchFamily="34" charset="0"/>
              <a:buNone/>
              <a:defRPr/>
            </a:pPr>
            <a:r>
              <a:rPr lang="zh-CN" altLang="en-US" sz="2000" dirty="0"/>
              <a:t>    </a:t>
            </a:r>
            <a:r>
              <a:rPr lang="en-US" altLang="zh-CN" sz="2000" dirty="0"/>
              <a:t>4. </a:t>
            </a:r>
            <a:r>
              <a:rPr lang="zh-CN" altLang="en-US" sz="2000" dirty="0"/>
              <a:t>初步选课完毕后，可在</a:t>
            </a:r>
            <a:r>
              <a:rPr lang="zh-CN" altLang="en-US" sz="2000" dirty="0">
                <a:latin typeface="Arial" panose="020B0604020202020204" pitchFamily="34" charset="0"/>
              </a:rPr>
              <a:t>“</a:t>
            </a:r>
            <a:r>
              <a:rPr lang="zh-CN" altLang="en-US" sz="2000" dirty="0"/>
              <a:t>已选课程</a:t>
            </a:r>
            <a:r>
              <a:rPr lang="zh-CN" altLang="en-US" sz="2000" dirty="0">
                <a:latin typeface="Arial" panose="020B0604020202020204" pitchFamily="34" charset="0"/>
              </a:rPr>
              <a:t>”</a:t>
            </a:r>
            <a:r>
              <a:rPr lang="zh-CN" altLang="en-US" sz="2000" dirty="0"/>
              <a:t>中看到已选课程的列表，并只要点击列表后面的</a:t>
            </a:r>
            <a:r>
              <a:rPr lang="zh-CN" altLang="en-US" sz="2000" dirty="0">
                <a:latin typeface="Arial" panose="020B0604020202020204" pitchFamily="34" charset="0"/>
              </a:rPr>
              <a:t>“</a:t>
            </a:r>
            <a:r>
              <a:rPr lang="zh-CN" altLang="en-US" sz="2000" dirty="0"/>
              <a:t>退选</a:t>
            </a:r>
            <a:r>
              <a:rPr lang="zh-CN" altLang="en-US" sz="2000" dirty="0">
                <a:latin typeface="Arial" panose="020B0604020202020204" pitchFamily="34" charset="0"/>
              </a:rPr>
              <a:t>”</a:t>
            </a:r>
            <a:r>
              <a:rPr lang="zh-CN" altLang="en-US" sz="2000" dirty="0"/>
              <a:t>，便可将已选的某课程取消选择。</a:t>
            </a:r>
            <a:endParaRPr lang="en-US" altLang="zh-CN" sz="2000" dirty="0"/>
          </a:p>
          <a:p>
            <a:pPr algn="just" eaLnBrk="1" hangingPunct="1">
              <a:buFont typeface="Arial" panose="020B0604020202020204" pitchFamily="34" charset="0"/>
              <a:buNone/>
              <a:defRPr/>
            </a:pPr>
            <a:br>
              <a:rPr lang="zh-CN" altLang="en-US" sz="2000" dirty="0"/>
            </a:br>
            <a:r>
              <a:rPr lang="en-US" altLang="zh-CN" sz="2000" dirty="0"/>
              <a:t>5. </a:t>
            </a:r>
            <a:r>
              <a:rPr lang="zh-CN" altLang="en-US" sz="2000" dirty="0"/>
              <a:t>选课完成后，学生可在</a:t>
            </a:r>
            <a:r>
              <a:rPr lang="en-US" altLang="zh-CN" sz="2000" dirty="0"/>
              <a:t>【</a:t>
            </a:r>
            <a:r>
              <a:rPr lang="zh-CN" altLang="en-US" sz="2000" dirty="0"/>
              <a:t>培养管理</a:t>
            </a:r>
            <a:r>
              <a:rPr lang="en-US" altLang="zh-CN" sz="2000" dirty="0"/>
              <a:t>】</a:t>
            </a:r>
            <a:r>
              <a:rPr lang="zh-CN" altLang="en-US" sz="2000" dirty="0"/>
              <a:t>菜单中的</a:t>
            </a:r>
            <a:r>
              <a:rPr lang="en-US" altLang="zh-CN" sz="2000" dirty="0"/>
              <a:t>【</a:t>
            </a:r>
            <a:r>
              <a:rPr lang="zh-CN" altLang="en-US" sz="2000" dirty="0"/>
              <a:t>选课结果查询</a:t>
            </a:r>
            <a:r>
              <a:rPr lang="en-US" altLang="zh-CN" sz="2000" dirty="0"/>
              <a:t>】</a:t>
            </a:r>
            <a:r>
              <a:rPr lang="zh-CN" altLang="en-US" sz="2000" dirty="0"/>
              <a:t>和</a:t>
            </a:r>
            <a:endParaRPr lang="zh-CN" altLang="en-US" sz="2000" dirty="0">
              <a:solidFill>
                <a:schemeClr val="tx2"/>
              </a:solidFill>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r>
              <a:rPr lang="en-US" altLang="zh-CN" sz="2000" dirty="0">
                <a:solidFill>
                  <a:schemeClr val="tx2"/>
                </a:solidFill>
              </a:rPr>
              <a:t>   </a:t>
            </a:r>
            <a:r>
              <a:rPr lang="en-US" altLang="zh-CN" sz="2000" dirty="0"/>
              <a:t>【</a:t>
            </a:r>
            <a:r>
              <a:rPr lang="zh-CN" altLang="en-US" sz="2000" dirty="0"/>
              <a:t>学生课表查询</a:t>
            </a:r>
            <a:r>
              <a:rPr lang="en-US" altLang="zh-CN" sz="2000" dirty="0"/>
              <a:t>】</a:t>
            </a:r>
            <a:r>
              <a:rPr lang="zh-CN" altLang="en-US" sz="2000" dirty="0"/>
              <a:t>中查看自己的选课结果和课表。</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nchorCtr="1"/>
          <a:lstStyle/>
          <a:p>
            <a:pPr eaLnBrk="1" hangingPunct="1">
              <a:defRPr/>
            </a:pPr>
            <a:r>
              <a:rPr lang="zh-CN" altLang="en-US" sz="4000"/>
              <a:t>新生学生系统使用说明</a:t>
            </a:r>
            <a:br>
              <a:rPr lang="zh-CN" altLang="en-US" sz="4000"/>
            </a:br>
            <a:endParaRPr lang="zh-CN" altLang="en-US" sz="2000">
              <a:solidFill>
                <a:srgbClr val="FF3399"/>
              </a:solidFill>
            </a:endParaRPr>
          </a:p>
        </p:txBody>
      </p:sp>
      <p:sp>
        <p:nvSpPr>
          <p:cNvPr id="23555" name="Rectangle 3"/>
          <p:cNvSpPr>
            <a:spLocks noGrp="1" noChangeArrowheads="1"/>
          </p:cNvSpPr>
          <p:nvPr>
            <p:ph type="body" idx="4294967295"/>
          </p:nvPr>
        </p:nvSpPr>
        <p:spPr>
          <a:xfrm>
            <a:off x="762000" y="1295400"/>
            <a:ext cx="7162800" cy="685800"/>
          </a:xfrm>
        </p:spPr>
        <p:txBody>
          <a:bodyPr/>
          <a:lstStyle/>
          <a:p>
            <a:pPr algn="ctr" eaLnBrk="1" hangingPunct="1">
              <a:lnSpc>
                <a:spcPct val="80000"/>
              </a:lnSpc>
              <a:buFont typeface="Arial" panose="020B0604020202020204" pitchFamily="34" charset="0"/>
              <a:buNone/>
              <a:defRPr/>
            </a:pPr>
            <a:endParaRPr lang="zh-CN" altLang="en-US" sz="2400" dirty="0">
              <a:solidFill>
                <a:schemeClr val="tx2"/>
              </a:solidFill>
              <a:latin typeface="幼圆" panose="02010509060101010101" pitchFamily="49" charset="-122"/>
              <a:ea typeface="幼圆" panose="02010509060101010101" pitchFamily="49" charset="-122"/>
            </a:endParaRPr>
          </a:p>
          <a:p>
            <a:pPr algn="ctr" eaLnBrk="1" hangingPunct="1">
              <a:lnSpc>
                <a:spcPct val="80000"/>
              </a:lnSpc>
              <a:buFont typeface="Arial" panose="020B0604020202020204" pitchFamily="34" charset="0"/>
              <a:buNone/>
              <a:defRPr/>
            </a:pPr>
            <a:r>
              <a:rPr lang="zh-CN" altLang="en-US" sz="2400" dirty="0">
                <a:solidFill>
                  <a:schemeClr val="tx2"/>
                </a:solidFill>
                <a:latin typeface="幼圆" panose="02010509060101010101" pitchFamily="49" charset="-122"/>
                <a:ea typeface="幼圆" panose="02010509060101010101" pitchFamily="49" charset="-122"/>
              </a:rPr>
              <a:t>八、网上选择院系选修课</a:t>
            </a:r>
          </a:p>
          <a:p>
            <a:pPr eaLnBrk="1" hangingPunct="1">
              <a:lnSpc>
                <a:spcPct val="80000"/>
              </a:lnSpc>
              <a:buFont typeface="Arial" panose="020B0604020202020204" pitchFamily="34" charset="0"/>
              <a:buNone/>
              <a:defRPr/>
            </a:pPr>
            <a:r>
              <a:rPr lang="zh-CN" altLang="en-US" sz="2400" dirty="0"/>
              <a:t>   </a:t>
            </a:r>
            <a:endParaRPr lang="en-US" altLang="zh-CN" sz="2400" dirty="0">
              <a:solidFill>
                <a:schemeClr val="tx2"/>
              </a:solidFill>
            </a:endParaRPr>
          </a:p>
        </p:txBody>
      </p:sp>
      <p:sp>
        <p:nvSpPr>
          <p:cNvPr id="77828" name="Rectangle 4"/>
          <p:cNvSpPr>
            <a:spLocks noRot="1" noChangeArrowheads="1"/>
          </p:cNvSpPr>
          <p:nvPr/>
        </p:nvSpPr>
        <p:spPr bwMode="auto">
          <a:xfrm>
            <a:off x="304800" y="2209800"/>
            <a:ext cx="8461375" cy="2590800"/>
          </a:xfrm>
          <a:prstGeom prst="rect">
            <a:avLst/>
          </a:prstGeom>
          <a:noFill/>
          <a:ln>
            <a:noFill/>
          </a:ln>
          <a:effectLst/>
        </p:spPr>
        <p:txBody>
          <a:bodyPr anchor="ctr"/>
          <a:lstStyle>
            <a:lvl1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eaLnBrk="1" hangingPunct="1">
              <a:defRPr/>
            </a:pPr>
            <a:endParaRPr lang="zh-CN" altLang="en-US" sz="2000">
              <a:solidFill>
                <a:srgbClr val="FF3399"/>
              </a:solidFill>
            </a:endParaRPr>
          </a:p>
        </p:txBody>
      </p:sp>
      <p:sp>
        <p:nvSpPr>
          <p:cNvPr id="25605" name="Text Box 5"/>
          <p:cNvSpPr txBox="1">
            <a:spLocks noChangeArrowheads="1"/>
          </p:cNvSpPr>
          <p:nvPr/>
        </p:nvSpPr>
        <p:spPr bwMode="auto">
          <a:xfrm>
            <a:off x="3489325" y="3146425"/>
            <a:ext cx="1768475" cy="366713"/>
          </a:xfrm>
          <a:prstGeom prst="rect">
            <a:avLst/>
          </a:prstGeom>
          <a:noFill/>
          <a:ln w="9525">
            <a:noFill/>
            <a:miter lim="800000"/>
            <a:headEnd/>
            <a:tailEnd/>
          </a:ln>
        </p:spPr>
        <p:txBody>
          <a:bodyPr>
            <a:spAutoFit/>
          </a:bodyPr>
          <a:lstStyle/>
          <a:p>
            <a:pPr eaLnBrk="1" hangingPunct="1"/>
            <a:endParaRPr lang="zh-CN" altLang="en-US"/>
          </a:p>
        </p:txBody>
      </p:sp>
      <p:sp>
        <p:nvSpPr>
          <p:cNvPr id="2" name="Rectangle 3"/>
          <p:cNvSpPr>
            <a:spLocks noChangeArrowheads="1"/>
          </p:cNvSpPr>
          <p:nvPr/>
        </p:nvSpPr>
        <p:spPr bwMode="auto">
          <a:xfrm>
            <a:off x="457200" y="2057400"/>
            <a:ext cx="8229600" cy="4648200"/>
          </a:xfrm>
          <a:prstGeom prst="rect">
            <a:avLst/>
          </a:prstGeom>
          <a:noFill/>
          <a:ln>
            <a:noFill/>
          </a:ln>
          <a:effectLst/>
        </p:spPr>
        <p:txBody>
          <a:bodyPr/>
          <a:lstStyle>
            <a:lvl1pPr marL="342900" indent="-342900">
              <a:spcBef>
                <a:spcPct val="20000"/>
              </a:spcBef>
              <a:buClr>
                <a:schemeClr val="hlink"/>
              </a:buClr>
              <a:buSzPct val="80000"/>
              <a:buFont typeface="Arial" panose="020B0604020202020204" pitchFamily="34" charset="0"/>
              <a:buChar char="►"/>
              <a:defRPr sz="32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marL="742950" indent="-285750">
              <a:spcBef>
                <a:spcPct val="20000"/>
              </a:spcBef>
              <a:buClr>
                <a:schemeClr val="folHlink"/>
              </a:buClr>
              <a:buFont typeface="Wingdings" panose="05000000000000000000" pitchFamily="2" charset="2"/>
              <a:buChar char="§"/>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marL="1143000" indent="-228600">
              <a:spcBef>
                <a:spcPct val="20000"/>
              </a:spcBef>
              <a:buClr>
                <a:schemeClr val="hlink"/>
              </a:buClr>
              <a:buSzPct val="80000"/>
              <a:buFont typeface="Arial" panose="020B0604020202020204" pitchFamily="34" charset="0"/>
              <a:buChar char="►"/>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marL="1600200" indent="-228600">
              <a:spcBef>
                <a:spcPct val="20000"/>
              </a:spcBef>
              <a:buClr>
                <a:schemeClr val="folHlink"/>
              </a:buClr>
              <a:buFont typeface="Wingdings" panose="05000000000000000000" pitchFamily="2" charset="2"/>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marL="2057400" indent="-228600">
              <a:spcBef>
                <a:spcPct val="20000"/>
              </a:spcBef>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marL="2514600" indent="-228600" fontAlgn="base">
              <a:spcBef>
                <a:spcPct val="20000"/>
              </a:spcBef>
              <a:spcAft>
                <a:spcPct val="0"/>
              </a:spcAft>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marL="2971800" indent="-228600" fontAlgn="base">
              <a:spcBef>
                <a:spcPct val="20000"/>
              </a:spcBef>
              <a:spcAft>
                <a:spcPct val="0"/>
              </a:spcAft>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marL="3429000" indent="-228600" fontAlgn="base">
              <a:spcBef>
                <a:spcPct val="20000"/>
              </a:spcBef>
              <a:spcAft>
                <a:spcPct val="0"/>
              </a:spcAft>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marL="3886200" indent="-228600" fontAlgn="base">
              <a:spcBef>
                <a:spcPct val="20000"/>
              </a:spcBef>
              <a:spcAft>
                <a:spcPct val="0"/>
              </a:spcAft>
              <a:buClr>
                <a:schemeClr val="hlink"/>
              </a:buClr>
              <a:buSzPct val="80000"/>
              <a:buFont typeface="Arial" panose="020B0604020202020204" pitchFamily="34" charset="0"/>
              <a:buChar char="►"/>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algn="just" eaLnBrk="1" hangingPunct="1">
              <a:buFont typeface="Arial" panose="020B0604020202020204" pitchFamily="34" charset="0"/>
              <a:buNone/>
              <a:defRPr/>
            </a:pPr>
            <a:r>
              <a:rPr lang="zh-CN" altLang="en-US" sz="2400" dirty="0"/>
              <a:t>  </a:t>
            </a:r>
            <a:r>
              <a:rPr lang="en-US" altLang="zh-CN" sz="2000" dirty="0"/>
              <a:t>1. </a:t>
            </a:r>
            <a:r>
              <a:rPr lang="zh-CN" altLang="en-US" sz="2000" dirty="0"/>
              <a:t>关于学生的选修课，除了研究生部开设的以外，各院系也会开设选修课，同学们应注意了解院系通知并及时在系统上选课。</a:t>
            </a:r>
          </a:p>
          <a:p>
            <a:pPr algn="just" eaLnBrk="1" hangingPunct="1">
              <a:buFont typeface="Arial" panose="020B0604020202020204" pitchFamily="34" charset="0"/>
              <a:buNone/>
              <a:defRPr/>
            </a:pPr>
            <a:r>
              <a:rPr lang="zh-CN" altLang="en-US" sz="2000" dirty="0"/>
              <a:t>  </a:t>
            </a:r>
            <a:r>
              <a:rPr lang="en-US" altLang="zh-CN" sz="2000" dirty="0"/>
              <a:t>2. </a:t>
            </a:r>
            <a:r>
              <a:rPr lang="zh-CN" altLang="en-US" sz="2000" dirty="0"/>
              <a:t>点击</a:t>
            </a:r>
            <a:r>
              <a:rPr lang="en-US" altLang="zh-CN" sz="2000" dirty="0"/>
              <a:t>【</a:t>
            </a:r>
            <a:r>
              <a:rPr lang="zh-CN" altLang="en-US" sz="2000" dirty="0"/>
              <a:t>培养管理</a:t>
            </a:r>
            <a:r>
              <a:rPr lang="en-US" altLang="zh-CN" sz="2000" dirty="0"/>
              <a:t>】</a:t>
            </a:r>
            <a:r>
              <a:rPr lang="zh-CN" altLang="en-US" sz="2000" dirty="0"/>
              <a:t>菜单中的</a:t>
            </a:r>
            <a:r>
              <a:rPr lang="en-US" altLang="zh-CN" sz="2000" dirty="0"/>
              <a:t>【</a:t>
            </a:r>
            <a:r>
              <a:rPr lang="zh-CN" altLang="en-US" sz="2000" dirty="0"/>
              <a:t>网上选课</a:t>
            </a:r>
            <a:r>
              <a:rPr lang="en-US" altLang="zh-CN" sz="2000" dirty="0"/>
              <a:t>】</a:t>
            </a:r>
            <a:r>
              <a:rPr lang="zh-CN" altLang="en-US" sz="2000" dirty="0"/>
              <a:t>，在</a:t>
            </a:r>
            <a:r>
              <a:rPr lang="zh-CN" altLang="en-US" sz="2000" dirty="0">
                <a:latin typeface="Arial" panose="020B0604020202020204" pitchFamily="34" charset="0"/>
              </a:rPr>
              <a:t>“</a:t>
            </a:r>
            <a:r>
              <a:rPr lang="zh-CN" altLang="en-US" sz="2000" dirty="0"/>
              <a:t>待选选修课程</a:t>
            </a:r>
            <a:r>
              <a:rPr lang="zh-CN" altLang="en-US" sz="2000" dirty="0">
                <a:latin typeface="Arial" panose="020B0604020202020204" pitchFamily="34" charset="0"/>
              </a:rPr>
              <a:t>”</a:t>
            </a:r>
            <a:r>
              <a:rPr lang="zh-CN" altLang="en-US" sz="2000" dirty="0"/>
              <a:t>中，选择</a:t>
            </a:r>
            <a:r>
              <a:rPr lang="zh-CN" altLang="en-US" sz="2000" dirty="0">
                <a:latin typeface="Arial" panose="020B0604020202020204" pitchFamily="34" charset="0"/>
              </a:rPr>
              <a:t>“</a:t>
            </a:r>
            <a:r>
              <a:rPr lang="zh-CN" altLang="en-US" sz="2000" dirty="0"/>
              <a:t>某院系</a:t>
            </a:r>
            <a:r>
              <a:rPr lang="zh-CN" altLang="en-US" sz="2000" dirty="0">
                <a:latin typeface="Arial" panose="020B0604020202020204" pitchFamily="34" charset="0"/>
              </a:rPr>
              <a:t>”</a:t>
            </a:r>
            <a:r>
              <a:rPr lang="zh-CN" altLang="en-US" sz="2000" dirty="0"/>
              <a:t>为</a:t>
            </a:r>
            <a:r>
              <a:rPr lang="zh-CN" altLang="en-US" sz="2000" dirty="0">
                <a:latin typeface="Arial" panose="020B0604020202020204" pitchFamily="34" charset="0"/>
              </a:rPr>
              <a:t>“</a:t>
            </a:r>
            <a:r>
              <a:rPr lang="zh-CN" altLang="en-US" sz="2000" dirty="0"/>
              <a:t>开课院系</a:t>
            </a:r>
            <a:r>
              <a:rPr lang="zh-CN" altLang="en-US" sz="2000" dirty="0">
                <a:latin typeface="Arial" panose="020B0604020202020204" pitchFamily="34" charset="0"/>
              </a:rPr>
              <a:t>”</a:t>
            </a:r>
            <a:r>
              <a:rPr lang="zh-CN" altLang="en-US" sz="2000" dirty="0"/>
              <a:t>，点击</a:t>
            </a:r>
            <a:r>
              <a:rPr lang="zh-CN" altLang="en-US" sz="2000" dirty="0">
                <a:latin typeface="Arial" panose="020B0604020202020204" pitchFamily="34" charset="0"/>
              </a:rPr>
              <a:t>“</a:t>
            </a:r>
            <a:r>
              <a:rPr lang="zh-CN" altLang="en-US" sz="2000" dirty="0"/>
              <a:t>查询</a:t>
            </a:r>
            <a:r>
              <a:rPr lang="zh-CN" altLang="en-US" sz="2000" dirty="0">
                <a:latin typeface="Arial" panose="020B0604020202020204" pitchFamily="34" charset="0"/>
              </a:rPr>
              <a:t>”</a:t>
            </a:r>
            <a:r>
              <a:rPr lang="zh-CN" altLang="en-US" sz="2000" dirty="0"/>
              <a:t>按钮，则系统会出现本学期该院系开设的选修课程列表。例如：</a:t>
            </a:r>
            <a:endParaRPr lang="en-US" altLang="zh-CN" sz="2000" dirty="0"/>
          </a:p>
          <a:p>
            <a:pPr algn="just" eaLnBrk="1" hangingPunct="1">
              <a:buFont typeface="Arial" panose="020B0604020202020204" pitchFamily="34" charset="0"/>
              <a:buNone/>
              <a:defRPr/>
            </a:pPr>
            <a:r>
              <a:rPr lang="en-US" altLang="zh-CN" sz="2000" dirty="0"/>
              <a:t>  3. </a:t>
            </a:r>
            <a:r>
              <a:rPr lang="zh-CN" altLang="en-US" sz="2000" dirty="0"/>
              <a:t>在想要选择的课程后面点击</a:t>
            </a:r>
            <a:r>
              <a:rPr lang="zh-CN" altLang="en-US" sz="2000" dirty="0">
                <a:latin typeface="Arial" panose="020B0604020202020204" pitchFamily="34" charset="0"/>
              </a:rPr>
              <a:t>“</a:t>
            </a:r>
            <a:r>
              <a:rPr lang="zh-CN" altLang="en-US" sz="2000" dirty="0"/>
              <a:t>选课</a:t>
            </a:r>
            <a:r>
              <a:rPr lang="zh-CN" altLang="en-US" sz="2000" dirty="0">
                <a:latin typeface="Arial" panose="020B0604020202020204" pitchFamily="34" charset="0"/>
              </a:rPr>
              <a:t>”</a:t>
            </a:r>
            <a:r>
              <a:rPr lang="zh-CN" altLang="en-US" sz="2000" dirty="0"/>
              <a:t>按钮，则选课成功。同样，在</a:t>
            </a:r>
            <a:r>
              <a:rPr lang="zh-CN" altLang="en-US" sz="2000" dirty="0">
                <a:latin typeface="Arial" panose="020B0604020202020204" pitchFamily="34" charset="0"/>
              </a:rPr>
              <a:t>“</a:t>
            </a:r>
            <a:r>
              <a:rPr lang="zh-CN" altLang="en-US" sz="2000" dirty="0"/>
              <a:t>已选课程</a:t>
            </a:r>
            <a:r>
              <a:rPr lang="zh-CN" altLang="en-US" sz="2000" dirty="0">
                <a:latin typeface="Arial" panose="020B0604020202020204" pitchFamily="34" charset="0"/>
              </a:rPr>
              <a:t>”</a:t>
            </a:r>
            <a:r>
              <a:rPr lang="zh-CN" altLang="en-US" sz="2000" dirty="0"/>
              <a:t>中查看已选课程的列表，并只要点击列表后面的</a:t>
            </a:r>
            <a:r>
              <a:rPr lang="zh-CN" altLang="en-US" sz="2000" dirty="0">
                <a:latin typeface="Arial" panose="020B0604020202020204" pitchFamily="34" charset="0"/>
              </a:rPr>
              <a:t>“</a:t>
            </a:r>
            <a:r>
              <a:rPr lang="zh-CN" altLang="en-US" sz="2000" dirty="0"/>
              <a:t>退选</a:t>
            </a:r>
            <a:r>
              <a:rPr lang="zh-CN" altLang="en-US" sz="2000" dirty="0">
                <a:latin typeface="Arial" panose="020B0604020202020204" pitchFamily="34" charset="0"/>
              </a:rPr>
              <a:t>”</a:t>
            </a:r>
            <a:r>
              <a:rPr lang="zh-CN" altLang="en-US" sz="2000" dirty="0"/>
              <a:t>，便可将已选的该课程取消选择。</a:t>
            </a:r>
          </a:p>
          <a:p>
            <a:pPr algn="just" eaLnBrk="1" hangingPunct="1">
              <a:buFont typeface="Arial" panose="020B0604020202020204" pitchFamily="34" charset="0"/>
              <a:buNone/>
              <a:defRPr/>
            </a:pPr>
            <a:r>
              <a:rPr lang="en-US" altLang="zh-CN" sz="2000" dirty="0"/>
              <a:t>  4. </a:t>
            </a:r>
            <a:r>
              <a:rPr lang="zh-CN" altLang="en-US" sz="2000" dirty="0"/>
              <a:t>选课完成后，学生可在</a:t>
            </a:r>
            <a:r>
              <a:rPr lang="en-US" altLang="zh-CN" sz="2000" dirty="0"/>
              <a:t>【</a:t>
            </a:r>
            <a:r>
              <a:rPr lang="zh-CN" altLang="en-US" sz="2000" dirty="0"/>
              <a:t>培养管理</a:t>
            </a:r>
            <a:r>
              <a:rPr lang="en-US" altLang="zh-CN" sz="2000" dirty="0"/>
              <a:t>】</a:t>
            </a:r>
            <a:r>
              <a:rPr lang="zh-CN" altLang="en-US" sz="2000" dirty="0"/>
              <a:t>菜单中的</a:t>
            </a:r>
            <a:r>
              <a:rPr lang="en-US" altLang="zh-CN" sz="2000" dirty="0"/>
              <a:t>【</a:t>
            </a:r>
            <a:r>
              <a:rPr lang="zh-CN" altLang="en-US" sz="2000" dirty="0"/>
              <a:t>选课结果查询</a:t>
            </a:r>
            <a:r>
              <a:rPr lang="en-US" altLang="zh-CN" sz="2000" dirty="0"/>
              <a:t>】</a:t>
            </a:r>
            <a:r>
              <a:rPr lang="zh-CN" altLang="en-US" sz="2000" dirty="0"/>
              <a:t>和</a:t>
            </a:r>
            <a:endParaRPr lang="zh-CN" altLang="en-US" sz="2000" dirty="0">
              <a:solidFill>
                <a:schemeClr val="tx2"/>
              </a:solidFill>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r>
              <a:rPr lang="en-US" altLang="zh-CN" sz="2000" dirty="0">
                <a:solidFill>
                  <a:schemeClr val="tx2"/>
                </a:solidFill>
              </a:rPr>
              <a:t>   </a:t>
            </a:r>
            <a:r>
              <a:rPr lang="en-US" altLang="zh-CN" sz="2000" dirty="0"/>
              <a:t>【</a:t>
            </a:r>
            <a:r>
              <a:rPr lang="zh-CN" altLang="en-US" sz="2000" dirty="0"/>
              <a:t>学生课表查询</a:t>
            </a:r>
            <a:r>
              <a:rPr lang="en-US" altLang="zh-CN" sz="2000" dirty="0"/>
              <a:t>】</a:t>
            </a:r>
            <a:r>
              <a:rPr lang="zh-CN" altLang="en-US" sz="2000" dirty="0"/>
              <a:t>中查看自己的选课结果和最新的课表。</a:t>
            </a:r>
          </a:p>
          <a:p>
            <a:pPr algn="just" eaLnBrk="1" hangingPunct="1">
              <a:buFont typeface="Arial" panose="020B0604020202020204" pitchFamily="34" charset="0"/>
              <a:buNone/>
              <a:defRPr/>
            </a:pPr>
            <a:r>
              <a:rPr lang="zh-CN" altLang="en-US" sz="2000" dirty="0"/>
              <a:t>  </a:t>
            </a:r>
            <a:r>
              <a:rPr lang="en-US" altLang="zh-CN" sz="2000" dirty="0"/>
              <a:t>5. </a:t>
            </a:r>
            <a:r>
              <a:rPr lang="zh-CN" altLang="en-US" sz="2000" dirty="0"/>
              <a:t>注意：若所选的院系选修课的上课时间与所选的研究生部的公共课上课时间一致，系统则会提醒两课时间有冲突而无法选择，则学生需另作选择。</a:t>
            </a:r>
          </a:p>
        </p:txBody>
      </p:sp>
      <p:pic>
        <p:nvPicPr>
          <p:cNvPr id="25607" name="Picture 9" descr="{F~380`1146CT47TVPBB@BU"/>
          <p:cNvPicPr>
            <a:picLocks noChangeAspect="1" noChangeArrowheads="1"/>
          </p:cNvPicPr>
          <p:nvPr/>
        </p:nvPicPr>
        <p:blipFill>
          <a:blip r:embed="rId2" cstate="print"/>
          <a:srcRect/>
          <a:stretch>
            <a:fillRect/>
          </a:stretch>
        </p:blipFill>
        <p:spPr bwMode="auto">
          <a:xfrm>
            <a:off x="5638800" y="3505200"/>
            <a:ext cx="2362200" cy="360363"/>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762000" y="914400"/>
            <a:ext cx="7162800" cy="685800"/>
          </a:xfrm>
          <a:prstGeom prst="rect">
            <a:avLst/>
          </a:prstGeom>
          <a:noFill/>
          <a:ln>
            <a:noFill/>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80000"/>
              <a:buFont typeface="Arial" charset="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SzPct val="80000"/>
              <a:buFont typeface="Arial" charset="0"/>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Font typeface="Wingdings"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SzPct val="80000"/>
              <a:buFont typeface="Arial" charset="0"/>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1" hangingPunct="1">
              <a:lnSpc>
                <a:spcPct val="80000"/>
              </a:lnSpc>
              <a:buFont typeface="Arial" panose="020B0604020202020204" pitchFamily="34" charset="0"/>
              <a:buNone/>
              <a:defRPr/>
            </a:pPr>
            <a:endParaRPr lang="zh-CN" altLang="en-US" sz="2400" dirty="0">
              <a:solidFill>
                <a:schemeClr val="tx2"/>
              </a:solidFill>
              <a:latin typeface="幼圆" panose="02010509060101010101" pitchFamily="49" charset="-122"/>
              <a:ea typeface="幼圆" panose="02010509060101010101" pitchFamily="49" charset="-122"/>
            </a:endParaRPr>
          </a:p>
          <a:p>
            <a:pPr algn="ctr" eaLnBrk="1" hangingPunct="1">
              <a:lnSpc>
                <a:spcPct val="80000"/>
              </a:lnSpc>
              <a:buFont typeface="Arial" panose="020B0604020202020204" pitchFamily="34" charset="0"/>
              <a:buNone/>
              <a:defRPr/>
            </a:pPr>
            <a:r>
              <a:rPr lang="zh-CN" altLang="en-US" sz="2800" dirty="0">
                <a:solidFill>
                  <a:srgbClr val="FF0000"/>
                </a:solidFill>
              </a:rPr>
              <a:t>非常重要的注意事项 </a:t>
            </a:r>
            <a:endParaRPr lang="en-US" altLang="zh-CN" sz="2800" dirty="0">
              <a:solidFill>
                <a:srgbClr val="FF0000"/>
              </a:solidFill>
            </a:endParaRPr>
          </a:p>
        </p:txBody>
      </p:sp>
      <p:sp>
        <p:nvSpPr>
          <p:cNvPr id="3" name="Rectangle 3"/>
          <p:cNvSpPr txBox="1">
            <a:spLocks noChangeArrowheads="1"/>
          </p:cNvSpPr>
          <p:nvPr/>
        </p:nvSpPr>
        <p:spPr bwMode="auto">
          <a:xfrm>
            <a:off x="838200" y="2133600"/>
            <a:ext cx="7162800" cy="3886200"/>
          </a:xfrm>
          <a:prstGeom prst="rect">
            <a:avLst/>
          </a:prstGeom>
          <a:noFill/>
          <a:ln>
            <a:noFill/>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80000"/>
              <a:buFont typeface="Arial" charset="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SzPct val="80000"/>
              <a:buFont typeface="Arial" charset="0"/>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Font typeface="Wingdings"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SzPct val="80000"/>
              <a:buFont typeface="Arial" charset="0"/>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1" hangingPunct="1">
              <a:lnSpc>
                <a:spcPct val="80000"/>
              </a:lnSpc>
              <a:buFont typeface="Arial" panose="020B0604020202020204" pitchFamily="34" charset="0"/>
              <a:buNone/>
              <a:defRPr/>
            </a:pPr>
            <a:r>
              <a:rPr lang="zh-CN" altLang="en-US" sz="2400" dirty="0">
                <a:solidFill>
                  <a:schemeClr val="tx2"/>
                </a:solidFill>
                <a:latin typeface="幼圆" panose="02010509060101010101" pitchFamily="49" charset="-122"/>
                <a:ea typeface="幼圆" panose="02010509060101010101" pitchFamily="49" charset="-122"/>
              </a:rPr>
              <a:t>一、培养计划与课程类型、成绩、学分之间的关系</a:t>
            </a:r>
            <a:endParaRPr lang="en-US" altLang="zh-CN" sz="24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endParaRPr lang="en-US" altLang="zh-CN" sz="24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r>
              <a:rPr lang="en-US" altLang="zh-CN" sz="2000" dirty="0">
                <a:solidFill>
                  <a:schemeClr val="tx2"/>
                </a:solidFill>
                <a:latin typeface="幼圆" panose="02010509060101010101" pitchFamily="49" charset="-122"/>
                <a:ea typeface="幼圆" panose="02010509060101010101" pitchFamily="49" charset="-122"/>
              </a:rPr>
              <a:t>	1</a:t>
            </a:r>
            <a:r>
              <a:rPr lang="zh-CN" altLang="en-US" sz="2000" dirty="0">
                <a:solidFill>
                  <a:schemeClr val="tx2"/>
                </a:solidFill>
                <a:latin typeface="幼圆" panose="02010509060101010101" pitchFamily="49" charset="-122"/>
                <a:ea typeface="幼圆" panose="02010509060101010101" pitchFamily="49" charset="-122"/>
              </a:rPr>
              <a:t>、培养计划是在读期间需要完成的所有教学内容。</a:t>
            </a:r>
            <a:endParaRPr lang="en-US" altLang="zh-CN" sz="20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endParaRPr lang="en-US" altLang="zh-CN" sz="20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r>
              <a:rPr lang="en-US" altLang="zh-CN" sz="2000" dirty="0">
                <a:solidFill>
                  <a:schemeClr val="tx2"/>
                </a:solidFill>
                <a:latin typeface="幼圆" panose="02010509060101010101" pitchFamily="49" charset="-122"/>
                <a:ea typeface="幼圆" panose="02010509060101010101" pitchFamily="49" charset="-122"/>
              </a:rPr>
              <a:t>	2</a:t>
            </a:r>
            <a:r>
              <a:rPr lang="zh-CN" altLang="en-US" sz="2000" dirty="0">
                <a:solidFill>
                  <a:schemeClr val="tx2"/>
                </a:solidFill>
                <a:latin typeface="幼圆" panose="02010509060101010101" pitchFamily="49" charset="-122"/>
                <a:ea typeface="幼圆" panose="02010509060101010101" pitchFamily="49" charset="-122"/>
              </a:rPr>
              <a:t>、制定培养计划必须符合各专业方向的培养方案，最终由导师和学生一同制定完成，并在研究生系统的导师端提交。</a:t>
            </a:r>
            <a:endParaRPr lang="en-US" altLang="zh-CN" sz="20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endParaRPr lang="en-US" altLang="zh-CN" sz="20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r>
              <a:rPr lang="en-US" altLang="zh-CN" sz="2000" dirty="0">
                <a:solidFill>
                  <a:schemeClr val="tx2"/>
                </a:solidFill>
                <a:latin typeface="幼圆" panose="02010509060101010101" pitchFamily="49" charset="-122"/>
                <a:ea typeface="幼圆" panose="02010509060101010101" pitchFamily="49" charset="-122"/>
              </a:rPr>
              <a:t>	3</a:t>
            </a:r>
            <a:r>
              <a:rPr lang="zh-CN" altLang="en-US" sz="2000" dirty="0">
                <a:solidFill>
                  <a:schemeClr val="tx2"/>
                </a:solidFill>
                <a:latin typeface="幼圆" panose="02010509060101010101" pitchFamily="49" charset="-122"/>
                <a:ea typeface="幼圆" panose="02010509060101010101" pitchFamily="49" charset="-122"/>
              </a:rPr>
              <a:t>、每个学期所修读的课程必须按照培养计划执行，所有课程成绩合格取得所有相应学分才算“完成培养计划”。</a:t>
            </a:r>
            <a:endParaRPr lang="en-US" altLang="zh-CN" sz="20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r>
              <a:rPr lang="en-US" altLang="zh-CN" sz="2000" dirty="0">
                <a:solidFill>
                  <a:schemeClr val="tx2"/>
                </a:solidFill>
                <a:latin typeface="幼圆" panose="02010509060101010101" pitchFamily="49" charset="-122"/>
                <a:ea typeface="幼圆" panose="02010509060101010101" pitchFamily="49" charset="-122"/>
              </a:rPr>
              <a:t>	</a:t>
            </a:r>
          </a:p>
        </p:txBody>
      </p:sp>
    </p:spTree>
    <p:extLst>
      <p:ext uri="{BB962C8B-B14F-4D97-AF65-F5344CB8AC3E}">
        <p14:creationId xmlns:p14="http://schemas.microsoft.com/office/powerpoint/2010/main" val="29970670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38200" y="1295400"/>
            <a:ext cx="7391400" cy="2653034"/>
          </a:xfrm>
          <a:prstGeom prst="rect">
            <a:avLst/>
          </a:prstGeom>
        </p:spPr>
        <p:txBody>
          <a:bodyPr wrap="square">
            <a:spAutoFit/>
          </a:bodyPr>
          <a:lstStyle/>
          <a:p>
            <a:pPr eaLnBrk="1" hangingPunct="1">
              <a:lnSpc>
                <a:spcPct val="80000"/>
              </a:lnSpc>
              <a:buFont typeface="Arial" panose="020B0604020202020204" pitchFamily="34" charset="0"/>
              <a:buNone/>
              <a:defRPr/>
            </a:pPr>
            <a:r>
              <a:rPr lang="zh-CN" altLang="en-US" sz="2400" dirty="0">
                <a:solidFill>
                  <a:schemeClr val="tx2"/>
                </a:solidFill>
                <a:latin typeface="幼圆" panose="02010509060101010101" pitchFamily="49" charset="-122"/>
                <a:ea typeface="幼圆" panose="02010509060101010101" pitchFamily="49" charset="-122"/>
              </a:rPr>
              <a:t>二、课程成绩和学分获得的条件</a:t>
            </a:r>
            <a:endParaRPr lang="en-US" altLang="zh-CN" sz="24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endParaRPr lang="en-US" altLang="zh-CN" sz="24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r>
              <a:rPr lang="en-US" altLang="zh-CN" sz="2000" dirty="0">
                <a:solidFill>
                  <a:schemeClr val="tx2"/>
                </a:solidFill>
                <a:latin typeface="幼圆" panose="02010509060101010101" pitchFamily="49" charset="-122"/>
                <a:ea typeface="幼圆" panose="02010509060101010101" pitchFamily="49" charset="-122"/>
              </a:rPr>
              <a:t>1</a:t>
            </a:r>
            <a:r>
              <a:rPr lang="zh-CN" altLang="en-US" sz="2000" dirty="0">
                <a:solidFill>
                  <a:schemeClr val="tx2"/>
                </a:solidFill>
                <a:latin typeface="幼圆" panose="02010509060101010101" pitchFamily="49" charset="-122"/>
                <a:ea typeface="幼圆" panose="02010509060101010101" pitchFamily="49" charset="-122"/>
              </a:rPr>
              <a:t>、</a:t>
            </a:r>
            <a:r>
              <a:rPr lang="zh-CN" altLang="en-US" sz="2000" dirty="0">
                <a:solidFill>
                  <a:srgbClr val="FF0000"/>
                </a:solidFill>
                <a:latin typeface="幼圆" panose="02010509060101010101" pitchFamily="49" charset="-122"/>
                <a:ea typeface="幼圆" panose="02010509060101010101" pitchFamily="49" charset="-122"/>
              </a:rPr>
              <a:t>所有</a:t>
            </a:r>
            <a:r>
              <a:rPr lang="zh-CN" altLang="en-US" sz="2000" dirty="0">
                <a:solidFill>
                  <a:schemeClr val="tx2"/>
                </a:solidFill>
                <a:latin typeface="幼圆" panose="02010509060101010101" pitchFamily="49" charset="-122"/>
                <a:ea typeface="幼圆" panose="02010509060101010101" pitchFamily="49" charset="-122"/>
              </a:rPr>
              <a:t>课程必须在研究生信息系统上开课，否则无法登录成绩获得课程学分。</a:t>
            </a:r>
            <a:endParaRPr lang="en-US" altLang="zh-CN" sz="20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endParaRPr lang="en-US" altLang="zh-CN" sz="20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r>
              <a:rPr lang="en-US" altLang="zh-CN" sz="2000" dirty="0">
                <a:solidFill>
                  <a:schemeClr val="tx2"/>
                </a:solidFill>
                <a:latin typeface="幼圆" panose="02010509060101010101" pitchFamily="49" charset="-122"/>
                <a:ea typeface="幼圆" panose="02010509060101010101" pitchFamily="49" charset="-122"/>
              </a:rPr>
              <a:t>2</a:t>
            </a:r>
            <a:r>
              <a:rPr lang="zh-CN" altLang="en-US" sz="2000" dirty="0">
                <a:solidFill>
                  <a:schemeClr val="tx2"/>
                </a:solidFill>
                <a:latin typeface="幼圆" panose="02010509060101010101" pitchFamily="49" charset="-122"/>
                <a:ea typeface="幼圆" panose="02010509060101010101" pitchFamily="49" charset="-122"/>
              </a:rPr>
              <a:t>、课程结束后任课老师在研究生信息系统上登录成绩，将成绩单提交、打印、签字并与考试内容一起交到研究生部审核后学生才能在系统上查询到成绩。</a:t>
            </a:r>
            <a:endParaRPr lang="en-US" altLang="zh-CN" sz="20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endParaRPr lang="en-US" altLang="zh-CN" sz="2000" dirty="0">
              <a:solidFill>
                <a:schemeClr val="tx2"/>
              </a:solidFill>
              <a:latin typeface="幼圆" panose="02010509060101010101" pitchFamily="49" charset="-122"/>
              <a:ea typeface="幼圆" panose="02010509060101010101" pitchFamily="49" charset="-122"/>
            </a:endParaRPr>
          </a:p>
          <a:p>
            <a:pPr eaLnBrk="1" hangingPunct="1">
              <a:lnSpc>
                <a:spcPct val="80000"/>
              </a:lnSpc>
              <a:buFont typeface="Arial" panose="020B0604020202020204" pitchFamily="34" charset="0"/>
              <a:buNone/>
              <a:defRPr/>
            </a:pPr>
            <a:r>
              <a:rPr lang="en-US" altLang="zh-CN" sz="2000" dirty="0">
                <a:solidFill>
                  <a:schemeClr val="tx2"/>
                </a:solidFill>
                <a:latin typeface="幼圆" panose="02010509060101010101" pitchFamily="49" charset="-122"/>
                <a:ea typeface="幼圆" panose="02010509060101010101" pitchFamily="49" charset="-122"/>
              </a:rPr>
              <a:t>3</a:t>
            </a:r>
            <a:r>
              <a:rPr lang="zh-CN" altLang="en-US" sz="2000" dirty="0">
                <a:solidFill>
                  <a:schemeClr val="tx2"/>
                </a:solidFill>
                <a:latin typeface="幼圆" panose="02010509060101010101" pitchFamily="49" charset="-122"/>
                <a:ea typeface="幼圆" panose="02010509060101010101" pitchFamily="49" charset="-122"/>
              </a:rPr>
              <a:t>、课程缺勤三分之一以上不能参与课程考试获得课程学分。</a:t>
            </a:r>
          </a:p>
        </p:txBody>
      </p:sp>
    </p:spTree>
    <p:extLst>
      <p:ext uri="{BB962C8B-B14F-4D97-AF65-F5344CB8AC3E}">
        <p14:creationId xmlns:p14="http://schemas.microsoft.com/office/powerpoint/2010/main" val="2523442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4294967295"/>
          </p:nvPr>
        </p:nvSpPr>
        <p:spPr/>
        <p:txBody>
          <a:bodyPr/>
          <a:lstStyle/>
          <a:p>
            <a:pPr algn="ctr" eaLnBrk="1" hangingPunct="1">
              <a:buFont typeface="Arial" panose="020B0604020202020204" pitchFamily="34" charset="0"/>
              <a:buNone/>
              <a:defRPr/>
            </a:pPr>
            <a:endParaRPr lang="zh-CN" altLang="zh-CN">
              <a:solidFill>
                <a:schemeClr val="tx2"/>
              </a:solidFill>
              <a:ea typeface="幼圆" panose="02010509060101010101" pitchFamily="49" charset="-122"/>
            </a:endParaRPr>
          </a:p>
        </p:txBody>
      </p:sp>
      <p:pic>
        <p:nvPicPr>
          <p:cNvPr id="26627" name="Picture 5" descr="图片1"/>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12700">
            <a:noFill/>
            <a:miter lim="800000"/>
            <a:headEnd/>
            <a:tailEnd/>
          </a:ln>
        </p:spPr>
      </p:pic>
      <p:sp>
        <p:nvSpPr>
          <p:cNvPr id="26628" name="Text Box 6"/>
          <p:cNvSpPr txBox="1">
            <a:spLocks noChangeArrowheads="1"/>
          </p:cNvSpPr>
          <p:nvPr/>
        </p:nvSpPr>
        <p:spPr bwMode="auto">
          <a:xfrm>
            <a:off x="685800" y="2514600"/>
            <a:ext cx="4191000" cy="2289175"/>
          </a:xfrm>
          <a:prstGeom prst="rect">
            <a:avLst/>
          </a:prstGeom>
          <a:noFill/>
          <a:ln w="9525">
            <a:noFill/>
            <a:miter lim="800000"/>
            <a:headEnd/>
            <a:tailEnd/>
          </a:ln>
        </p:spPr>
        <p:txBody>
          <a:bodyPr>
            <a:spAutoFit/>
          </a:bodyPr>
          <a:lstStyle/>
          <a:p>
            <a:pPr eaLnBrk="1" hangingPunct="1"/>
            <a:r>
              <a:rPr lang="zh-CN" altLang="en-US" sz="3600" b="1">
                <a:solidFill>
                  <a:srgbClr val="006699"/>
                </a:solidFill>
                <a:latin typeface="幼圆" pitchFamily="49" charset="-122"/>
                <a:ea typeface="幼圆" pitchFamily="49" charset="-122"/>
              </a:rPr>
              <a:t>谢 谢 配 合！</a:t>
            </a:r>
          </a:p>
          <a:p>
            <a:pPr eaLnBrk="1" hangingPunct="1"/>
            <a:endParaRPr lang="zh-CN" altLang="en-US" sz="3600" b="1">
              <a:solidFill>
                <a:srgbClr val="006699"/>
              </a:solidFill>
              <a:latin typeface="幼圆" pitchFamily="49" charset="-122"/>
              <a:ea typeface="幼圆" pitchFamily="49" charset="-122"/>
            </a:endParaRPr>
          </a:p>
          <a:p>
            <a:pPr eaLnBrk="1" hangingPunct="1"/>
            <a:endParaRPr lang="zh-CN" altLang="en-US" sz="3600" b="1">
              <a:solidFill>
                <a:srgbClr val="006699"/>
              </a:solidFill>
              <a:latin typeface="幼圆" pitchFamily="49" charset="-122"/>
              <a:ea typeface="幼圆" pitchFamily="49" charset="-122"/>
            </a:endParaRPr>
          </a:p>
          <a:p>
            <a:pPr eaLnBrk="1" hangingPunct="1"/>
            <a:r>
              <a:rPr lang="zh-CN" altLang="en-US" sz="3600" b="1">
                <a:solidFill>
                  <a:srgbClr val="006699"/>
                </a:solidFill>
                <a:latin typeface="幼圆" pitchFamily="49" charset="-122"/>
                <a:ea typeface="幼圆" pitchFamily="49" charset="-122"/>
              </a:rPr>
              <a:t>祝 学 习 愉 快！</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idx="4294967295"/>
          </p:nvPr>
        </p:nvSpPr>
        <p:spPr/>
        <p:txBody>
          <a:bodyPr anchorCtr="1"/>
          <a:lstStyle/>
          <a:p>
            <a:pPr eaLnBrk="1" hangingPunct="1">
              <a:defRPr/>
            </a:pPr>
            <a:r>
              <a:rPr lang="zh-CN" altLang="en-US" sz="4000" b="1">
                <a:latin typeface="幼圆" panose="02010509060101010101" pitchFamily="49" charset="-122"/>
                <a:ea typeface="幼圆" panose="02010509060101010101" pitchFamily="49" charset="-122"/>
              </a:rPr>
              <a:t>◆管  理</a:t>
            </a:r>
          </a:p>
        </p:txBody>
      </p:sp>
      <p:sp>
        <p:nvSpPr>
          <p:cNvPr id="3" name="内容占位符 2"/>
          <p:cNvSpPr>
            <a:spLocks noGrp="1"/>
          </p:cNvSpPr>
          <p:nvPr>
            <p:ph idx="4294967295"/>
          </p:nvPr>
        </p:nvSpPr>
        <p:spPr/>
        <p:txBody>
          <a:bodyPr/>
          <a:lstStyle/>
          <a:p>
            <a:pPr algn="just" eaLnBrk="1" hangingPunct="1">
              <a:buFont typeface="Arial" panose="020B0604020202020204" pitchFamily="34" charset="0"/>
              <a:buChar char="►"/>
              <a:defRPr/>
            </a:pPr>
            <a:r>
              <a:rPr lang="zh-CN" altLang="zh-CN" dirty="0">
                <a:solidFill>
                  <a:srgbClr val="FF0000"/>
                </a:solidFill>
              </a:rPr>
              <a:t>硕士</a:t>
            </a:r>
            <a:r>
              <a:rPr lang="en-US" altLang="zh-CN" dirty="0">
                <a:solidFill>
                  <a:srgbClr val="FF0000"/>
                </a:solidFill>
                <a:latin typeface="Arial" panose="020B0604020202020204" pitchFamily="34" charset="0"/>
              </a:rPr>
              <a:t>——</a:t>
            </a:r>
            <a:r>
              <a:rPr lang="zh-CN" altLang="zh-CN" dirty="0">
                <a:solidFill>
                  <a:srgbClr val="FF0000"/>
                </a:solidFill>
              </a:rPr>
              <a:t>二级管理 </a:t>
            </a:r>
          </a:p>
          <a:p>
            <a:pPr algn="just" eaLnBrk="1" hangingPunct="1">
              <a:buFont typeface="Arial" panose="020B0604020202020204" pitchFamily="34" charset="0"/>
              <a:buChar char="►"/>
              <a:defRPr/>
            </a:pPr>
            <a:r>
              <a:rPr lang="zh-CN" altLang="zh-CN" sz="2400" dirty="0"/>
              <a:t>硕士需每学期按研究生部公布的公共课程表选课。院系</a:t>
            </a:r>
            <a:r>
              <a:rPr lang="zh-CN" altLang="en-US" sz="2400" dirty="0"/>
              <a:t>也</a:t>
            </a:r>
            <a:r>
              <a:rPr lang="zh-CN" altLang="zh-CN" sz="2400" dirty="0"/>
              <a:t>将安排部分选修课。硕士生的其余事项，如学位论文开题、学位作品、答辩</a:t>
            </a:r>
            <a:r>
              <a:rPr lang="zh-CN" altLang="en-US" sz="2400" dirty="0"/>
              <a:t>、出国交流学习</a:t>
            </a:r>
            <a:r>
              <a:rPr lang="zh-CN" altLang="zh-CN" sz="2400" dirty="0"/>
              <a:t>等</a:t>
            </a:r>
            <a:r>
              <a:rPr lang="zh-CN" altLang="en-US" sz="2400" dirty="0"/>
              <a:t>培养和管理事项</a:t>
            </a:r>
            <a:r>
              <a:rPr lang="zh-CN" altLang="zh-CN" sz="2400" dirty="0"/>
              <a:t>均</a:t>
            </a:r>
            <a:r>
              <a:rPr lang="zh-CN" altLang="en-US" sz="2400" dirty="0"/>
              <a:t>需先向导师和所在</a:t>
            </a:r>
            <a:r>
              <a:rPr lang="zh-CN" altLang="zh-CN" sz="2400" dirty="0"/>
              <a:t>院系</a:t>
            </a:r>
            <a:r>
              <a:rPr lang="zh-CN" altLang="en-US" sz="2400" dirty="0"/>
              <a:t>提出申请</a:t>
            </a:r>
            <a:r>
              <a:rPr lang="zh-CN" altLang="zh-CN" sz="2400" dirty="0"/>
              <a:t>。</a:t>
            </a:r>
          </a:p>
          <a:p>
            <a:pPr algn="just" eaLnBrk="1" hangingPunct="1">
              <a:buFont typeface="Arial" panose="020B0604020202020204" pitchFamily="34" charset="0"/>
              <a:buChar char="►"/>
              <a:defRPr/>
            </a:pPr>
            <a:r>
              <a:rPr lang="zh-CN" altLang="en-US" sz="2400" dirty="0"/>
              <a:t>在与导师研讨之后，</a:t>
            </a:r>
            <a:r>
              <a:rPr lang="zh-CN" altLang="zh-CN" sz="2400" dirty="0"/>
              <a:t>请</a:t>
            </a:r>
            <a:r>
              <a:rPr lang="zh-CN" altLang="en-US" sz="2400" dirty="0"/>
              <a:t>于</a:t>
            </a:r>
            <a:r>
              <a:rPr lang="en-US" altLang="zh-CN" sz="2400" dirty="0"/>
              <a:t>10</a:t>
            </a:r>
            <a:r>
              <a:rPr lang="zh-CN" altLang="zh-CN" sz="2400" dirty="0"/>
              <a:t>月</a:t>
            </a:r>
            <a:r>
              <a:rPr lang="en-US" altLang="zh-CN" sz="2400" dirty="0"/>
              <a:t>30</a:t>
            </a:r>
            <a:r>
              <a:rPr lang="zh-CN" altLang="zh-CN" sz="2400" dirty="0"/>
              <a:t>日前</a:t>
            </a:r>
            <a:r>
              <a:rPr lang="zh-CN" altLang="en-US" sz="2400" dirty="0"/>
              <a:t>由导师在</a:t>
            </a:r>
            <a:r>
              <a:rPr lang="zh-CN" altLang="en-US" sz="2400" dirty="0">
                <a:latin typeface="Arial" panose="020B0604020202020204" pitchFamily="34" charset="0"/>
              </a:rPr>
              <a:t>“</a:t>
            </a:r>
            <a:r>
              <a:rPr lang="zh-CN" altLang="en-US" sz="2400" dirty="0"/>
              <a:t>教师教学管理系统</a:t>
            </a:r>
            <a:r>
              <a:rPr lang="zh-CN" altLang="en-US" sz="2400" dirty="0">
                <a:latin typeface="Arial" panose="020B0604020202020204" pitchFamily="34" charset="0"/>
              </a:rPr>
              <a:t>”</a:t>
            </a:r>
            <a:r>
              <a:rPr lang="zh-CN" altLang="en-US" sz="2400" dirty="0"/>
              <a:t>上给每位硕士研究生</a:t>
            </a:r>
            <a:r>
              <a:rPr lang="zh-CN" altLang="zh-CN" sz="2400" dirty="0"/>
              <a:t>制定培养计划</a:t>
            </a:r>
            <a:r>
              <a:rPr lang="zh-CN" altLang="en-US" sz="2400" dirty="0"/>
              <a:t>中的专业课部分并提交培养计划。</a:t>
            </a:r>
          </a:p>
          <a:p>
            <a:pPr algn="just" eaLnBrk="1" hangingPunct="1">
              <a:buFont typeface="Arial" panose="020B0604020202020204" pitchFamily="34" charset="0"/>
              <a:buChar char="►"/>
              <a:defRPr/>
            </a:pPr>
            <a:r>
              <a:rPr lang="zh-CN" altLang="zh-CN" dirty="0">
                <a:solidFill>
                  <a:srgbClr val="FF0000"/>
                </a:solidFill>
              </a:rPr>
              <a:t>博士</a:t>
            </a:r>
            <a:r>
              <a:rPr lang="en-US" altLang="zh-CN" dirty="0">
                <a:solidFill>
                  <a:srgbClr val="FF0000"/>
                </a:solidFill>
                <a:latin typeface="Arial" panose="020B0604020202020204" pitchFamily="34" charset="0"/>
              </a:rPr>
              <a:t>——</a:t>
            </a:r>
            <a:r>
              <a:rPr lang="zh-CN" altLang="zh-CN" dirty="0">
                <a:solidFill>
                  <a:srgbClr val="FF0000"/>
                </a:solidFill>
              </a:rPr>
              <a:t>研究生部 </a:t>
            </a:r>
          </a:p>
          <a:p>
            <a:pPr algn="just" eaLnBrk="1" hangingPunct="1">
              <a:buFont typeface="Arial" panose="020B0604020202020204" pitchFamily="34" charset="0"/>
              <a:buChar char="►"/>
              <a:defRPr/>
            </a:pPr>
            <a:r>
              <a:rPr lang="zh-CN" altLang="en-US" sz="2400" dirty="0"/>
              <a:t>在经与导师研讨之后，</a:t>
            </a:r>
            <a:r>
              <a:rPr lang="zh-CN" altLang="zh-CN" sz="2400" dirty="0"/>
              <a:t>请</a:t>
            </a:r>
            <a:r>
              <a:rPr lang="zh-CN" altLang="en-US" sz="2400" dirty="0">
                <a:solidFill>
                  <a:srgbClr val="FFFF00"/>
                </a:solidFill>
              </a:rPr>
              <a:t>于</a:t>
            </a:r>
            <a:r>
              <a:rPr lang="en-US" altLang="zh-CN" sz="2400" dirty="0">
                <a:solidFill>
                  <a:srgbClr val="FFFF00"/>
                </a:solidFill>
              </a:rPr>
              <a:t>2020</a:t>
            </a:r>
            <a:r>
              <a:rPr lang="zh-CN" altLang="zh-CN" sz="2400" dirty="0">
                <a:solidFill>
                  <a:srgbClr val="FFFF00"/>
                </a:solidFill>
              </a:rPr>
              <a:t>年</a:t>
            </a:r>
            <a:r>
              <a:rPr lang="en-US" altLang="zh-CN" sz="2400" dirty="0">
                <a:solidFill>
                  <a:srgbClr val="FFFF00"/>
                </a:solidFill>
              </a:rPr>
              <a:t>3</a:t>
            </a:r>
            <a:r>
              <a:rPr lang="zh-CN" altLang="zh-CN" sz="2400" dirty="0">
                <a:solidFill>
                  <a:srgbClr val="FFFF00"/>
                </a:solidFill>
              </a:rPr>
              <a:t>月</a:t>
            </a:r>
            <a:r>
              <a:rPr lang="en-US" altLang="zh-CN" sz="2400" dirty="0">
                <a:solidFill>
                  <a:srgbClr val="FFFF00"/>
                </a:solidFill>
              </a:rPr>
              <a:t>30</a:t>
            </a:r>
            <a:r>
              <a:rPr lang="zh-CN" altLang="zh-CN" sz="2400" dirty="0">
                <a:solidFill>
                  <a:srgbClr val="FFFF00"/>
                </a:solidFill>
              </a:rPr>
              <a:t>日前</a:t>
            </a:r>
            <a:r>
              <a:rPr lang="zh-CN" altLang="en-US" sz="2400" dirty="0"/>
              <a:t>由导师在</a:t>
            </a:r>
            <a:r>
              <a:rPr lang="zh-CN" altLang="en-US" sz="2400" dirty="0">
                <a:latin typeface="Arial" panose="020B0604020202020204" pitchFamily="34" charset="0"/>
              </a:rPr>
              <a:t>“</a:t>
            </a:r>
            <a:r>
              <a:rPr lang="zh-CN" altLang="en-US" sz="2400" dirty="0"/>
              <a:t>教师教学管理系统</a:t>
            </a:r>
            <a:r>
              <a:rPr lang="zh-CN" altLang="en-US" sz="2400" dirty="0">
                <a:latin typeface="Arial" panose="020B0604020202020204" pitchFamily="34" charset="0"/>
              </a:rPr>
              <a:t>”</a:t>
            </a:r>
            <a:r>
              <a:rPr lang="zh-CN" altLang="en-US" sz="2400" dirty="0"/>
              <a:t>上给每位博士生</a:t>
            </a:r>
            <a:r>
              <a:rPr lang="zh-CN" altLang="zh-CN" sz="2400" dirty="0"/>
              <a:t>制定培养计划</a:t>
            </a:r>
            <a:r>
              <a:rPr lang="zh-CN" altLang="en-US" sz="2400" dirty="0"/>
              <a:t>中的专业课部分并提交培养计划。</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nchorCtr="1"/>
          <a:lstStyle/>
          <a:p>
            <a:pPr eaLnBrk="1" hangingPunct="1">
              <a:defRPr/>
            </a:pPr>
            <a:r>
              <a:rPr lang="en-US" altLang="zh-CN" sz="4000" b="1"/>
              <a:t>MA</a:t>
            </a:r>
          </a:p>
        </p:txBody>
      </p:sp>
      <p:sp>
        <p:nvSpPr>
          <p:cNvPr id="12291" name="Rectangle 3"/>
          <p:cNvSpPr>
            <a:spLocks noGrp="1" noChangeArrowheads="1"/>
          </p:cNvSpPr>
          <p:nvPr>
            <p:ph type="body" idx="4294967295"/>
          </p:nvPr>
        </p:nvSpPr>
        <p:spPr>
          <a:xfrm>
            <a:off x="304800" y="914400"/>
            <a:ext cx="8686800" cy="5791200"/>
          </a:xfrm>
        </p:spPr>
        <p:txBody>
          <a:bodyPr/>
          <a:lstStyle/>
          <a:p>
            <a:pPr marL="533400" indent="-533400" algn="just" eaLnBrk="1" hangingPunct="1">
              <a:lnSpc>
                <a:spcPct val="80000"/>
              </a:lnSpc>
              <a:buFont typeface="Arial" panose="020B0604020202020204" pitchFamily="34" charset="0"/>
              <a:buNone/>
              <a:defRPr/>
            </a:pPr>
            <a:r>
              <a:rPr lang="en-US" altLang="zh-CN" sz="2400" b="1" dirty="0">
                <a:solidFill>
                  <a:schemeClr val="tx2"/>
                </a:solidFill>
                <a:latin typeface="幼圆" panose="02010509060101010101" pitchFamily="49" charset="-122"/>
                <a:ea typeface="幼圆" panose="02010509060101010101" pitchFamily="49" charset="-122"/>
              </a:rPr>
              <a:t>1.  </a:t>
            </a:r>
            <a:r>
              <a:rPr lang="zh-CN" altLang="en-US" sz="2400" b="1" dirty="0">
                <a:solidFill>
                  <a:schemeClr val="tx2"/>
                </a:solidFill>
                <a:latin typeface="幼圆" panose="02010509060101010101" pitchFamily="49" charset="-122"/>
                <a:ea typeface="幼圆" panose="02010509060101010101" pitchFamily="49" charset="-122"/>
              </a:rPr>
              <a:t>学制</a:t>
            </a:r>
          </a:p>
          <a:p>
            <a:pPr marL="533400" indent="-533400" algn="just" eaLnBrk="1" hangingPunct="1">
              <a:lnSpc>
                <a:spcPct val="80000"/>
              </a:lnSpc>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1</a:t>
            </a:r>
            <a:r>
              <a:rPr lang="zh-CN" altLang="en-US" sz="2400" b="1" dirty="0">
                <a:latin typeface="幼圆" panose="02010509060101010101" pitchFamily="49" charset="-122"/>
                <a:ea typeface="幼圆" panose="02010509060101010101" pitchFamily="49" charset="-122"/>
              </a:rPr>
              <a:t>）基本学制</a:t>
            </a:r>
            <a:r>
              <a:rPr lang="en-US" altLang="zh-CN" sz="2400" b="1" dirty="0">
                <a:latin typeface="幼圆" panose="02010509060101010101" pitchFamily="49" charset="-122"/>
                <a:ea typeface="幼圆" panose="02010509060101010101" pitchFamily="49" charset="-122"/>
              </a:rPr>
              <a:t>3</a:t>
            </a:r>
            <a:r>
              <a:rPr lang="zh-CN" altLang="en-US" sz="2400" b="1" dirty="0">
                <a:latin typeface="幼圆" panose="02010509060101010101" pitchFamily="49" charset="-122"/>
                <a:ea typeface="幼圆" panose="02010509060101010101" pitchFamily="49" charset="-122"/>
              </a:rPr>
              <a:t>年，学习年限</a:t>
            </a:r>
            <a:r>
              <a:rPr lang="en-US" altLang="zh-CN" sz="2400" b="1" dirty="0">
                <a:latin typeface="幼圆" panose="02010509060101010101" pitchFamily="49" charset="-122"/>
                <a:ea typeface="幼圆" panose="02010509060101010101" pitchFamily="49" charset="-122"/>
              </a:rPr>
              <a:t>2-5</a:t>
            </a:r>
            <a:r>
              <a:rPr lang="zh-CN" altLang="en-US" sz="2400" b="1" dirty="0">
                <a:latin typeface="幼圆" panose="02010509060101010101" pitchFamily="49" charset="-122"/>
                <a:ea typeface="幼圆" panose="02010509060101010101" pitchFamily="49" charset="-122"/>
              </a:rPr>
              <a:t>年。</a:t>
            </a:r>
            <a:endParaRPr lang="en-US" altLang="zh-CN" sz="2400" b="1" dirty="0">
              <a:latin typeface="幼圆" panose="02010509060101010101" pitchFamily="49" charset="-122"/>
              <a:ea typeface="幼圆" panose="02010509060101010101" pitchFamily="49" charset="-122"/>
            </a:endParaRPr>
          </a:p>
          <a:p>
            <a:pPr marL="533400" indent="-533400" algn="just" eaLnBrk="1" hangingPunct="1">
              <a:lnSpc>
                <a:spcPct val="80000"/>
              </a:lnSpc>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   </a:t>
            </a:r>
            <a:r>
              <a:rPr lang="zh-CN" altLang="en-US" sz="2400" dirty="0">
                <a:latin typeface="幼圆" panose="02010509060101010101" pitchFamily="49" charset="-122"/>
                <a:ea typeface="幼圆" panose="02010509060101010101" pitchFamily="49" charset="-122"/>
              </a:rPr>
              <a:t>一般本专业毕业并全脱产的</a:t>
            </a:r>
            <a:r>
              <a:rPr lang="en-US" altLang="zh-CN" sz="2400" dirty="0">
                <a:latin typeface="幼圆" panose="02010509060101010101" pitchFamily="49" charset="-122"/>
                <a:ea typeface="幼圆" panose="02010509060101010101" pitchFamily="49" charset="-122"/>
              </a:rPr>
              <a:t>MA</a:t>
            </a:r>
            <a:r>
              <a:rPr lang="zh-CN" altLang="en-US" sz="2400" dirty="0">
                <a:latin typeface="幼圆" panose="02010509060101010101" pitchFamily="49" charset="-122"/>
                <a:ea typeface="幼圆" panose="02010509060101010101" pitchFamily="49" charset="-122"/>
              </a:rPr>
              <a:t>，经导师同意后，可以申请</a:t>
            </a:r>
            <a:r>
              <a:rPr lang="en-US" altLang="zh-CN" sz="2400" dirty="0">
                <a:latin typeface="幼圆" panose="02010509060101010101" pitchFamily="49" charset="-122"/>
                <a:ea typeface="幼圆" panose="02010509060101010101" pitchFamily="49" charset="-122"/>
              </a:rPr>
              <a:t>2</a:t>
            </a:r>
            <a:r>
              <a:rPr lang="zh-CN" altLang="en-US" sz="2400" dirty="0">
                <a:latin typeface="幼圆" panose="02010509060101010101" pitchFamily="49" charset="-122"/>
                <a:ea typeface="幼圆" panose="02010509060101010101" pitchFamily="49" charset="-122"/>
              </a:rPr>
              <a:t>年学习年限。但如不能</a:t>
            </a:r>
            <a:r>
              <a:rPr lang="en-US" altLang="zh-CN" sz="2400" dirty="0">
                <a:latin typeface="幼圆" panose="02010509060101010101" pitchFamily="49" charset="-122"/>
                <a:ea typeface="幼圆" panose="02010509060101010101" pitchFamily="49" charset="-122"/>
              </a:rPr>
              <a:t>2</a:t>
            </a:r>
            <a:r>
              <a:rPr lang="zh-CN" altLang="en-US" sz="2400" dirty="0">
                <a:latin typeface="幼圆" panose="02010509060101010101" pitchFamily="49" charset="-122"/>
                <a:ea typeface="幼圆" panose="02010509060101010101" pitchFamily="49" charset="-122"/>
              </a:rPr>
              <a:t>年完成学业，需延长为</a:t>
            </a:r>
            <a:r>
              <a:rPr lang="en-US" altLang="zh-CN" sz="2400" dirty="0">
                <a:latin typeface="幼圆" panose="02010509060101010101" pitchFamily="49" charset="-122"/>
                <a:ea typeface="幼圆" panose="02010509060101010101" pitchFamily="49" charset="-122"/>
              </a:rPr>
              <a:t>3</a:t>
            </a:r>
            <a:r>
              <a:rPr lang="zh-CN" altLang="en-US" sz="2400" dirty="0">
                <a:latin typeface="幼圆" panose="02010509060101010101" pitchFamily="49" charset="-122"/>
                <a:ea typeface="幼圆" panose="02010509060101010101" pitchFamily="49" charset="-122"/>
              </a:rPr>
              <a:t>年者，</a:t>
            </a:r>
            <a:r>
              <a:rPr lang="zh-CN" altLang="en-US" sz="2400" dirty="0">
                <a:solidFill>
                  <a:srgbClr val="CC0000"/>
                </a:solidFill>
                <a:latin typeface="幼圆" panose="02010509060101010101" pitchFamily="49" charset="-122"/>
                <a:ea typeface="幼圆" panose="02010509060101010101" pitchFamily="49" charset="-122"/>
              </a:rPr>
              <a:t>将</a:t>
            </a:r>
            <a:r>
              <a:rPr lang="zh-CN" altLang="zh-CN" sz="2400" dirty="0">
                <a:solidFill>
                  <a:srgbClr val="CC0000"/>
                </a:solidFill>
                <a:latin typeface="幼圆" panose="02010509060101010101" pitchFamily="49" charset="-122"/>
                <a:ea typeface="幼圆" panose="02010509060101010101" pitchFamily="49" charset="-122"/>
              </a:rPr>
              <a:t>不享受各种助学政策和公费医疗</a:t>
            </a:r>
            <a:r>
              <a:rPr lang="zh-CN" altLang="en-US" sz="2400" dirty="0">
                <a:solidFill>
                  <a:srgbClr val="CC0000"/>
                </a:solidFill>
                <a:latin typeface="幼圆" panose="02010509060101010101" pitchFamily="49" charset="-122"/>
                <a:ea typeface="幼圆" panose="02010509060101010101" pitchFamily="49" charset="-122"/>
              </a:rPr>
              <a:t>，请慎重选择</a:t>
            </a:r>
            <a:r>
              <a:rPr lang="zh-CN" altLang="en-US" sz="2400" dirty="0">
                <a:solidFill>
                  <a:srgbClr val="FF0000"/>
                </a:solidFill>
                <a:latin typeface="幼圆" panose="02010509060101010101" pitchFamily="49" charset="-122"/>
                <a:ea typeface="幼圆" panose="02010509060101010101" pitchFamily="49" charset="-122"/>
              </a:rPr>
              <a:t>。</a:t>
            </a:r>
          </a:p>
          <a:p>
            <a:pPr marL="533400" indent="-533400" algn="just" eaLnBrk="1" hangingPunct="1">
              <a:lnSpc>
                <a:spcPct val="80000"/>
              </a:lnSpc>
              <a:buFont typeface="Arial" panose="020B0604020202020204" pitchFamily="34" charset="0"/>
              <a:buNone/>
              <a:defRPr/>
            </a:pPr>
            <a:endParaRPr lang="zh-CN" altLang="en-US" sz="2400" b="1" dirty="0">
              <a:latin typeface="幼圆" panose="02010509060101010101" pitchFamily="49" charset="-122"/>
              <a:ea typeface="幼圆" panose="02010509060101010101" pitchFamily="49" charset="-122"/>
            </a:endParaRPr>
          </a:p>
          <a:p>
            <a:pPr marL="533400" indent="-533400" algn="just" eaLnBrk="1" hangingPunct="1">
              <a:lnSpc>
                <a:spcPct val="80000"/>
              </a:lnSpc>
              <a:buFont typeface="Arial" panose="020B0604020202020204" pitchFamily="34" charset="0"/>
              <a:buNone/>
              <a:defRPr/>
            </a:pPr>
            <a:endParaRPr lang="zh-CN" altLang="en-US" sz="2400" b="1" dirty="0">
              <a:latin typeface="幼圆" panose="02010509060101010101" pitchFamily="49" charset="-122"/>
              <a:ea typeface="幼圆" panose="02010509060101010101" pitchFamily="49" charset="-122"/>
            </a:endParaRPr>
          </a:p>
          <a:p>
            <a:pPr marL="533400" indent="-533400" algn="just" eaLnBrk="1" hangingPunct="1">
              <a:lnSpc>
                <a:spcPct val="80000"/>
              </a:lnSpc>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2</a:t>
            </a:r>
            <a:r>
              <a:rPr lang="zh-CN" altLang="en-US" sz="2400" b="1" dirty="0">
                <a:latin typeface="幼圆" panose="02010509060101010101" pitchFamily="49" charset="-122"/>
                <a:ea typeface="幼圆" panose="02010509060101010101" pitchFamily="49" charset="-122"/>
              </a:rPr>
              <a:t>）延长学习年限细则：</a:t>
            </a:r>
            <a:r>
              <a:rPr lang="zh-CN" altLang="en-US" sz="2400" dirty="0">
                <a:latin typeface="幼圆" panose="02010509060101010101" pitchFamily="49" charset="-122"/>
                <a:ea typeface="幼圆" panose="02010509060101010101" pitchFamily="49" charset="-122"/>
              </a:rPr>
              <a:t>第</a:t>
            </a:r>
            <a:r>
              <a:rPr lang="en-US" altLang="zh-CN" sz="2400" dirty="0">
                <a:latin typeface="幼圆" panose="02010509060101010101" pitchFamily="49" charset="-122"/>
                <a:ea typeface="幼圆" panose="02010509060101010101" pitchFamily="49" charset="-122"/>
              </a:rPr>
              <a:t>4</a:t>
            </a:r>
            <a:r>
              <a:rPr lang="zh-CN" altLang="en-US" sz="2400" dirty="0">
                <a:latin typeface="幼圆" panose="02010509060101010101" pitchFamily="49" charset="-122"/>
                <a:ea typeface="幼圆" panose="02010509060101010101" pitchFamily="49" charset="-122"/>
              </a:rPr>
              <a:t>学年开始为</a:t>
            </a:r>
            <a:r>
              <a:rPr lang="zh-CN" altLang="zh-CN" sz="2400" b="1" dirty="0">
                <a:latin typeface="幼圆" panose="02010509060101010101" pitchFamily="49" charset="-122"/>
                <a:ea typeface="幼圆" panose="02010509060101010101" pitchFamily="49" charset="-122"/>
              </a:rPr>
              <a:t>延长学习年限</a:t>
            </a:r>
            <a:r>
              <a:rPr lang="zh-CN" altLang="en-US" sz="2400" dirty="0">
                <a:latin typeface="幼圆" panose="02010509060101010101" pitchFamily="49" charset="-122"/>
                <a:ea typeface="幼圆" panose="02010509060101010101" pitchFamily="49" charset="-122"/>
              </a:rPr>
              <a:t>；最多延长</a:t>
            </a:r>
            <a:r>
              <a:rPr lang="en-US" altLang="zh-CN" sz="2400" dirty="0">
                <a:latin typeface="幼圆" panose="02010509060101010101" pitchFamily="49" charset="-122"/>
                <a:ea typeface="幼圆" panose="02010509060101010101" pitchFamily="49" charset="-122"/>
              </a:rPr>
              <a:t>2</a:t>
            </a:r>
            <a:r>
              <a:rPr lang="zh-CN" altLang="en-US" sz="2400" dirty="0">
                <a:latin typeface="幼圆" panose="02010509060101010101" pitchFamily="49" charset="-122"/>
                <a:ea typeface="幼圆" panose="02010509060101010101" pitchFamily="49" charset="-122"/>
              </a:rPr>
              <a:t>年（包括休学时间）；最迟在原定毕业时间</a:t>
            </a:r>
            <a:r>
              <a:rPr lang="en-US" altLang="zh-CN" sz="2400" dirty="0">
                <a:latin typeface="幼圆" panose="02010509060101010101" pitchFamily="49" charset="-122"/>
                <a:ea typeface="幼圆" panose="02010509060101010101" pitchFamily="49" charset="-122"/>
              </a:rPr>
              <a:t>4</a:t>
            </a:r>
            <a:r>
              <a:rPr lang="zh-CN" altLang="en-US" sz="2400" dirty="0">
                <a:latin typeface="幼圆" panose="02010509060101010101" pitchFamily="49" charset="-122"/>
                <a:ea typeface="幼圆" panose="02010509060101010101" pitchFamily="49" charset="-122"/>
              </a:rPr>
              <a:t>个月之前提出书面申请；经导师及所在院系同意、研究生部备案（否则算结业）；下一学期开始需缴纳注册及答辩费；</a:t>
            </a:r>
            <a:r>
              <a:rPr lang="zh-CN" altLang="en-US" sz="2400" dirty="0">
                <a:solidFill>
                  <a:srgbClr val="CC0000"/>
                </a:solidFill>
                <a:latin typeface="幼圆" panose="02010509060101010101" pitchFamily="49" charset="-122"/>
                <a:ea typeface="幼圆" panose="02010509060101010101" pitchFamily="49" charset="-122"/>
              </a:rPr>
              <a:t>延长期间不享受各种助学政策和公费医疗，具体请参考</a:t>
            </a:r>
            <a:r>
              <a:rPr lang="en-US" altLang="zh-CN" sz="2400" dirty="0">
                <a:solidFill>
                  <a:srgbClr val="CC0000"/>
                </a:solidFill>
                <a:latin typeface="幼圆" panose="02010509060101010101" pitchFamily="49" charset="-122"/>
                <a:ea typeface="幼圆" panose="02010509060101010101" pitchFamily="49" charset="-122"/>
              </a:rPr>
              <a:t>《</a:t>
            </a:r>
            <a:r>
              <a:rPr lang="zh-CN" altLang="en-US" sz="2400" dirty="0">
                <a:solidFill>
                  <a:srgbClr val="CC0000"/>
                </a:solidFill>
                <a:latin typeface="幼圆" panose="02010509060101010101" pitchFamily="49" charset="-122"/>
                <a:ea typeface="幼圆" panose="02010509060101010101" pitchFamily="49" charset="-122"/>
              </a:rPr>
              <a:t>研究生管理规定</a:t>
            </a:r>
            <a:r>
              <a:rPr lang="en-US" altLang="zh-CN" sz="2400" dirty="0">
                <a:solidFill>
                  <a:srgbClr val="CC0000"/>
                </a:solidFill>
                <a:latin typeface="幼圆" panose="02010509060101010101" pitchFamily="49" charset="-122"/>
                <a:ea typeface="幼圆" panose="02010509060101010101" pitchFamily="49" charset="-122"/>
              </a:rPr>
              <a:t>》</a:t>
            </a:r>
            <a:r>
              <a:rPr lang="zh-CN" altLang="en-US" sz="2400" dirty="0">
                <a:solidFill>
                  <a:srgbClr val="CC0000"/>
                </a:solidFill>
                <a:latin typeface="幼圆" panose="02010509060101010101" pitchFamily="49" charset="-122"/>
                <a:ea typeface="幼圆" panose="02010509060101010101" pitchFamily="49" charset="-122"/>
              </a:rPr>
              <a:t>。</a:t>
            </a:r>
            <a:endParaRPr lang="en-US" altLang="zh-CN" sz="2400" dirty="0">
              <a:solidFill>
                <a:srgbClr val="CC0000"/>
              </a:solidFill>
              <a:latin typeface="幼圆" panose="02010509060101010101" pitchFamily="49" charset="-122"/>
              <a:ea typeface="幼圆" panose="020105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4294967295"/>
          </p:nvPr>
        </p:nvSpPr>
        <p:spPr>
          <a:xfrm>
            <a:off x="301625" y="1371600"/>
            <a:ext cx="8540750" cy="4498975"/>
          </a:xfrm>
        </p:spPr>
        <p:txBody>
          <a:bodyPr/>
          <a:lstStyle/>
          <a:p>
            <a:pPr algn="just" eaLnBrk="1" hangingPunct="1">
              <a:buFont typeface="Arial" panose="020B0604020202020204" pitchFamily="34" charset="0"/>
              <a:buNone/>
              <a:defRPr/>
            </a:pPr>
            <a:r>
              <a:rPr lang="en-US" altLang="zh-CN" sz="2400" b="1" dirty="0">
                <a:solidFill>
                  <a:schemeClr val="tx2"/>
                </a:solidFill>
                <a:latin typeface="幼圆" panose="02010509060101010101" pitchFamily="49" charset="-122"/>
                <a:ea typeface="幼圆" panose="02010509060101010101" pitchFamily="49" charset="-122"/>
              </a:rPr>
              <a:t>2. MA</a:t>
            </a:r>
            <a:r>
              <a:rPr lang="zh-CN" altLang="en-US" sz="2400" b="1" dirty="0">
                <a:solidFill>
                  <a:schemeClr val="tx2"/>
                </a:solidFill>
                <a:latin typeface="幼圆" panose="02010509060101010101" pitchFamily="49" charset="-122"/>
                <a:ea typeface="幼圆" panose="02010509060101010101" pitchFamily="49" charset="-122"/>
              </a:rPr>
              <a:t>提交学位论文申请答辩所要达到的基本要求</a:t>
            </a:r>
          </a:p>
          <a:p>
            <a:pPr algn="just" eaLnBrk="1" hangingPunct="1">
              <a:buFont typeface="Arial" panose="020B0604020202020204" pitchFamily="34" charset="0"/>
              <a:buNone/>
              <a:defRPr/>
            </a:pPr>
            <a:endParaRPr lang="zh-CN" altLang="en-US" sz="2400" b="1" dirty="0">
              <a:solidFill>
                <a:schemeClr val="tx2"/>
              </a:solidFill>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1</a:t>
            </a:r>
            <a:r>
              <a:rPr lang="zh-CN" altLang="en-US" sz="2400" b="1" dirty="0">
                <a:latin typeface="幼圆" panose="02010509060101010101" pitchFamily="49" charset="-122"/>
                <a:ea typeface="幼圆" panose="02010509060101010101" pitchFamily="49" charset="-122"/>
              </a:rPr>
              <a:t>）按培养计划完成所修全部课程，获得规定学分。</a:t>
            </a:r>
            <a:endParaRPr lang="en-US" altLang="zh-CN" sz="2400" b="1" dirty="0">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endParaRPr lang="zh-CN" altLang="en-US" sz="2400" b="1" dirty="0">
              <a:latin typeface="幼圆" panose="02010509060101010101" pitchFamily="49" charset="-122"/>
              <a:ea typeface="幼圆" panose="02010509060101010101" pitchFamily="49" charset="-122"/>
            </a:endParaRPr>
          </a:p>
          <a:p>
            <a:pPr algn="just" eaLnBrk="1" hangingPunct="1">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2</a:t>
            </a:r>
            <a:r>
              <a:rPr lang="zh-CN" altLang="en-US" sz="2400" b="1" dirty="0">
                <a:latin typeface="幼圆" panose="02010509060101010101" pitchFamily="49" charset="-122"/>
                <a:ea typeface="幼圆" panose="02010509060101010101" pitchFamily="49" charset="-122"/>
              </a:rPr>
              <a:t>）发表（出版）与本专业相关的学术论文至少</a:t>
            </a:r>
            <a:r>
              <a:rPr lang="en-US" altLang="zh-CN" sz="2400" b="1" dirty="0">
                <a:latin typeface="幼圆" panose="02010509060101010101" pitchFamily="49" charset="-122"/>
                <a:ea typeface="幼圆" panose="02010509060101010101" pitchFamily="49" charset="-122"/>
              </a:rPr>
              <a:t>1</a:t>
            </a:r>
            <a:r>
              <a:rPr lang="zh-CN" altLang="en-US" sz="2400" b="1" dirty="0">
                <a:latin typeface="幼圆" panose="02010509060101010101" pitchFamily="49" charset="-122"/>
                <a:ea typeface="幼圆" panose="02010509060101010101" pitchFamily="49" charset="-122"/>
              </a:rPr>
              <a:t>篇</a:t>
            </a:r>
          </a:p>
          <a:p>
            <a:pPr algn="just" eaLnBrk="1" hangingPunct="1">
              <a:buFont typeface="Arial" panose="020B0604020202020204" pitchFamily="34" charset="0"/>
              <a:buNone/>
              <a:defRPr/>
            </a:pPr>
            <a:r>
              <a:rPr lang="zh-CN" altLang="en-US" dirty="0"/>
              <a:t> </a:t>
            </a:r>
          </a:p>
        </p:txBody>
      </p:sp>
      <p:sp>
        <p:nvSpPr>
          <p:cNvPr id="12290" name="Rectangle 2"/>
          <p:cNvSpPr>
            <a:spLocks noChangeArrowheads="1"/>
          </p:cNvSpPr>
          <p:nvPr/>
        </p:nvSpPr>
        <p:spPr bwMode="auto">
          <a:xfrm>
            <a:off x="301625" y="228600"/>
            <a:ext cx="8224838" cy="714375"/>
          </a:xfrm>
          <a:prstGeom prst="rect">
            <a:avLst/>
          </a:prstGeom>
          <a:noFill/>
          <a:ln>
            <a:noFill/>
          </a:ln>
          <a:effectLst/>
        </p:spPr>
        <p:txBody>
          <a:bodyPr anchor="ctr" anchorCtr="1"/>
          <a:lstStyle>
            <a:lvl1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eaLnBrk="1" hangingPunct="1">
              <a:defRPr/>
            </a:pPr>
            <a:r>
              <a:rPr lang="en-US" altLang="zh-CN" sz="4000" b="1"/>
              <a:t>MA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6"/>
          <p:cNvSpPr txBox="1">
            <a:spLocks noChangeArrowheads="1"/>
          </p:cNvSpPr>
          <p:nvPr/>
        </p:nvSpPr>
        <p:spPr bwMode="auto">
          <a:xfrm>
            <a:off x="914400" y="609600"/>
            <a:ext cx="8501063" cy="396875"/>
          </a:xfrm>
          <a:prstGeom prst="rect">
            <a:avLst/>
          </a:prstGeom>
          <a:noFill/>
          <a:ln w="9525">
            <a:noFill/>
            <a:miter lim="800000"/>
            <a:headEnd/>
            <a:tailEnd/>
          </a:ln>
        </p:spPr>
        <p:txBody>
          <a:bodyPr>
            <a:spAutoFit/>
          </a:bodyPr>
          <a:lstStyle/>
          <a:p>
            <a:pPr eaLnBrk="1" hangingPunct="1"/>
            <a:r>
              <a:rPr lang="en-US" altLang="zh-CN" sz="2000" b="1">
                <a:solidFill>
                  <a:schemeClr val="tx2"/>
                </a:solidFill>
                <a:latin typeface="幼圆" pitchFamily="49" charset="-122"/>
                <a:ea typeface="幼圆" pitchFamily="49" charset="-122"/>
              </a:rPr>
              <a:t>3. MA</a:t>
            </a:r>
            <a:r>
              <a:rPr lang="zh-CN" altLang="en-US" sz="2000" b="1">
                <a:solidFill>
                  <a:schemeClr val="tx2"/>
                </a:solidFill>
                <a:latin typeface="幼圆" pitchFamily="49" charset="-122"/>
                <a:ea typeface="幼圆" pitchFamily="49" charset="-122"/>
              </a:rPr>
              <a:t>学习期间所必须完成的课程类别和应达到的学分（共</a:t>
            </a:r>
            <a:r>
              <a:rPr lang="en-US" altLang="zh-CN" sz="2000" b="1">
                <a:solidFill>
                  <a:schemeClr val="tx2"/>
                </a:solidFill>
                <a:latin typeface="幼圆" pitchFamily="49" charset="-122"/>
                <a:ea typeface="幼圆" pitchFamily="49" charset="-122"/>
              </a:rPr>
              <a:t>42</a:t>
            </a:r>
            <a:r>
              <a:rPr lang="zh-CN" altLang="en-US" sz="2000" b="1">
                <a:solidFill>
                  <a:schemeClr val="tx2"/>
                </a:solidFill>
                <a:latin typeface="幼圆" pitchFamily="49" charset="-122"/>
                <a:ea typeface="幼圆" pitchFamily="49" charset="-122"/>
              </a:rPr>
              <a:t>个学分）：</a:t>
            </a:r>
          </a:p>
        </p:txBody>
      </p:sp>
      <p:sp>
        <p:nvSpPr>
          <p:cNvPr id="8195" name="Text Box 8"/>
          <p:cNvSpPr txBox="1">
            <a:spLocks noChangeArrowheads="1"/>
          </p:cNvSpPr>
          <p:nvPr/>
        </p:nvSpPr>
        <p:spPr bwMode="auto">
          <a:xfrm>
            <a:off x="152400" y="6172200"/>
            <a:ext cx="8991600" cy="396875"/>
          </a:xfrm>
          <a:prstGeom prst="rect">
            <a:avLst/>
          </a:prstGeom>
          <a:noFill/>
          <a:ln w="9525">
            <a:noFill/>
            <a:miter lim="800000"/>
            <a:headEnd/>
            <a:tailEnd/>
          </a:ln>
        </p:spPr>
        <p:txBody>
          <a:bodyPr>
            <a:spAutoFit/>
          </a:bodyPr>
          <a:lstStyle/>
          <a:p>
            <a:pPr eaLnBrk="1" hangingPunct="1"/>
            <a:endParaRPr lang="zh-CN" altLang="en-US" sz="2000" b="1">
              <a:solidFill>
                <a:schemeClr val="tx2"/>
              </a:solidFill>
              <a:latin typeface="幼圆" pitchFamily="49" charset="-122"/>
              <a:ea typeface="幼圆" pitchFamily="49" charset="-122"/>
            </a:endParaRPr>
          </a:p>
        </p:txBody>
      </p:sp>
      <p:sp>
        <p:nvSpPr>
          <p:cNvPr id="8196" name="Line 367"/>
          <p:cNvSpPr>
            <a:spLocks noChangeShapeType="1"/>
          </p:cNvSpPr>
          <p:nvPr/>
        </p:nvSpPr>
        <p:spPr bwMode="auto">
          <a:xfrm>
            <a:off x="5600700" y="5613400"/>
            <a:ext cx="0" cy="0"/>
          </a:xfrm>
          <a:prstGeom prst="line">
            <a:avLst/>
          </a:prstGeom>
          <a:noFill/>
          <a:ln w="12700" cap="rnd">
            <a:solidFill>
              <a:srgbClr val="000000"/>
            </a:solidFill>
            <a:round/>
            <a:headEnd/>
            <a:tailEnd/>
          </a:ln>
        </p:spPr>
        <p:txBody>
          <a:bodyPr/>
          <a:lstStyle/>
          <a:p>
            <a:endParaRPr lang="zh-CN" altLang="en-US"/>
          </a:p>
        </p:txBody>
      </p:sp>
      <p:sp>
        <p:nvSpPr>
          <p:cNvPr id="8197" name="Rectangle 396"/>
          <p:cNvSpPr>
            <a:spLocks noChangeArrowheads="1"/>
          </p:cNvSpPr>
          <p:nvPr/>
        </p:nvSpPr>
        <p:spPr bwMode="auto">
          <a:xfrm>
            <a:off x="720725" y="395288"/>
            <a:ext cx="3157538" cy="0"/>
          </a:xfrm>
          <a:prstGeom prst="rect">
            <a:avLst/>
          </a:prstGeom>
          <a:solidFill>
            <a:srgbClr val="F0F9F8"/>
          </a:solidFill>
          <a:ln w="9525">
            <a:noFill/>
            <a:miter lim="800000"/>
            <a:headEnd/>
            <a:tailEnd/>
          </a:ln>
        </p:spPr>
        <p:txBody>
          <a:bodyPr wrap="none" anchor="ctr">
            <a:spAutoFit/>
          </a:bodyPr>
          <a:lstStyle/>
          <a:p>
            <a:pPr eaLnBrk="1" hangingPunct="1"/>
            <a:endParaRPr lang="zh-CN" altLang="en-US"/>
          </a:p>
        </p:txBody>
      </p:sp>
      <p:sp>
        <p:nvSpPr>
          <p:cNvPr id="8198" name="Rectangle 914"/>
          <p:cNvSpPr>
            <a:spLocks noChangeArrowheads="1"/>
          </p:cNvSpPr>
          <p:nvPr/>
        </p:nvSpPr>
        <p:spPr bwMode="auto">
          <a:xfrm>
            <a:off x="720725" y="395288"/>
            <a:ext cx="3157538" cy="0"/>
          </a:xfrm>
          <a:prstGeom prst="rect">
            <a:avLst/>
          </a:prstGeom>
          <a:solidFill>
            <a:srgbClr val="F0F9F8"/>
          </a:solidFill>
          <a:ln w="9525">
            <a:noFill/>
            <a:miter lim="800000"/>
            <a:headEnd/>
            <a:tailEnd/>
          </a:ln>
        </p:spPr>
        <p:txBody>
          <a:bodyPr wrap="none" anchor="ctr">
            <a:spAutoFit/>
          </a:bodyPr>
          <a:lstStyle/>
          <a:p>
            <a:pPr eaLnBrk="1" hangingPunct="1"/>
            <a:endParaRPr lang="zh-CN" altLang="en-US"/>
          </a:p>
        </p:txBody>
      </p:sp>
      <p:sp>
        <p:nvSpPr>
          <p:cNvPr id="8199" name="Rectangle 1430"/>
          <p:cNvSpPr>
            <a:spLocks noChangeArrowheads="1"/>
          </p:cNvSpPr>
          <p:nvPr/>
        </p:nvSpPr>
        <p:spPr bwMode="auto">
          <a:xfrm>
            <a:off x="720725" y="395288"/>
            <a:ext cx="3157538" cy="0"/>
          </a:xfrm>
          <a:prstGeom prst="rect">
            <a:avLst/>
          </a:prstGeom>
          <a:solidFill>
            <a:srgbClr val="F0F9F8"/>
          </a:solidFill>
          <a:ln w="9525">
            <a:noFill/>
            <a:miter lim="800000"/>
            <a:headEnd/>
            <a:tailEnd/>
          </a:ln>
        </p:spPr>
        <p:txBody>
          <a:bodyPr wrap="none" anchor="ctr">
            <a:spAutoFit/>
          </a:bodyPr>
          <a:lstStyle/>
          <a:p>
            <a:pPr eaLnBrk="1" hangingPunct="1"/>
            <a:endParaRPr lang="zh-CN" altLang="en-US"/>
          </a:p>
        </p:txBody>
      </p:sp>
      <p:sp>
        <p:nvSpPr>
          <p:cNvPr id="8200" name="Rectangle 1947"/>
          <p:cNvSpPr>
            <a:spLocks noChangeArrowheads="1"/>
          </p:cNvSpPr>
          <p:nvPr/>
        </p:nvSpPr>
        <p:spPr bwMode="auto">
          <a:xfrm>
            <a:off x="720725" y="395288"/>
            <a:ext cx="3157538" cy="0"/>
          </a:xfrm>
          <a:prstGeom prst="rect">
            <a:avLst/>
          </a:prstGeom>
          <a:solidFill>
            <a:srgbClr val="808080"/>
          </a:solidFill>
          <a:ln w="9525">
            <a:noFill/>
            <a:miter lim="800000"/>
            <a:headEnd/>
            <a:tailEnd/>
          </a:ln>
        </p:spPr>
        <p:txBody>
          <a:bodyPr wrap="none" anchor="ctr">
            <a:spAutoFit/>
          </a:bodyPr>
          <a:lstStyle/>
          <a:p>
            <a:pPr eaLnBrk="1" hangingPunct="1"/>
            <a:endParaRPr lang="zh-CN" altLang="en-US"/>
          </a:p>
        </p:txBody>
      </p:sp>
      <p:graphicFrame>
        <p:nvGraphicFramePr>
          <p:cNvPr id="49594" name="Group 2490"/>
          <p:cNvGraphicFramePr>
            <a:graphicFrameLocks noGrp="1"/>
          </p:cNvGraphicFramePr>
          <p:nvPr>
            <p:extLst>
              <p:ext uri="{D42A27DB-BD31-4B8C-83A1-F6EECF244321}">
                <p14:modId xmlns:p14="http://schemas.microsoft.com/office/powerpoint/2010/main" val="1315261778"/>
              </p:ext>
            </p:extLst>
          </p:nvPr>
        </p:nvGraphicFramePr>
        <p:xfrm>
          <a:off x="1371600" y="1129814"/>
          <a:ext cx="7010400" cy="5517936"/>
        </p:xfrm>
        <a:graphic>
          <a:graphicData uri="http://schemas.openxmlformats.org/drawingml/2006/table">
            <a:tbl>
              <a:tblPr/>
              <a:tblGrid>
                <a:gridCol w="1216025">
                  <a:extLst>
                    <a:ext uri="{9D8B030D-6E8A-4147-A177-3AD203B41FA5}">
                      <a16:colId xmlns:a16="http://schemas.microsoft.com/office/drawing/2014/main" val="20000"/>
                    </a:ext>
                  </a:extLst>
                </a:gridCol>
                <a:gridCol w="3762375">
                  <a:extLst>
                    <a:ext uri="{9D8B030D-6E8A-4147-A177-3AD203B41FA5}">
                      <a16:colId xmlns:a16="http://schemas.microsoft.com/office/drawing/2014/main" val="20001"/>
                    </a:ext>
                  </a:extLst>
                </a:gridCol>
                <a:gridCol w="677863">
                  <a:extLst>
                    <a:ext uri="{9D8B030D-6E8A-4147-A177-3AD203B41FA5}">
                      <a16:colId xmlns:a16="http://schemas.microsoft.com/office/drawing/2014/main" val="20002"/>
                    </a:ext>
                  </a:extLst>
                </a:gridCol>
                <a:gridCol w="676275">
                  <a:extLst>
                    <a:ext uri="{9D8B030D-6E8A-4147-A177-3AD203B41FA5}">
                      <a16:colId xmlns:a16="http://schemas.microsoft.com/office/drawing/2014/main" val="20003"/>
                    </a:ext>
                  </a:extLst>
                </a:gridCol>
                <a:gridCol w="677862">
                  <a:extLst>
                    <a:ext uri="{9D8B030D-6E8A-4147-A177-3AD203B41FA5}">
                      <a16:colId xmlns:a16="http://schemas.microsoft.com/office/drawing/2014/main" val="20004"/>
                    </a:ext>
                  </a:extLst>
                </a:gridCol>
              </a:tblGrid>
              <a:tr h="228613">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课程类别</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课程名称</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学时</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学分</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学期</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0"/>
                  </a:ext>
                </a:extLst>
              </a:tr>
              <a:tr h="228613">
                <a:tc rowSpan="5">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公共基础课</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马克思主义文艺理论</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36</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1"/>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范畴与方法</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36</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2"/>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中国特色社会主义理论与实践</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36</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3"/>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基础英语</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144</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4"/>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专业英语</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72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3-4</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5"/>
                  </a:ext>
                </a:extLst>
              </a:tr>
              <a:tr h="228613">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专业基础课</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a:t>
                      </a: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门</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108</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6</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1-5</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6"/>
                  </a:ext>
                </a:extLst>
              </a:tr>
              <a:tr h="228613">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专业课</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2-4</a:t>
                      </a: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门</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144</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8</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1-5</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7"/>
                  </a:ext>
                </a:extLst>
              </a:tr>
              <a:tr h="228613">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选修课</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7</a:t>
                      </a:r>
                      <a:r>
                        <a:rPr kumimoji="0" lang="zh-CN" altLang="en-US" sz="1200" b="0"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门。研究生根据研究生部的公共课表和各院系选修课课表选择</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252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14</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1-5</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8"/>
                  </a:ext>
                </a:extLst>
              </a:tr>
              <a:tr h="305697">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社会实践</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由辅导员考核</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endParaRPr kumimoji="0" lang="zh-CN" altLang="en-US" sz="12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1-6</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9"/>
                  </a:ext>
                </a:extLst>
              </a:tr>
              <a:tr h="518189">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科研成果</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在学期间发表学术论文至少</a:t>
                      </a:r>
                      <a:r>
                        <a:rPr kumimoji="0" lang="en-US" altLang="zh-CN" sz="1200" b="0"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1</a:t>
                      </a:r>
                      <a:r>
                        <a:rPr kumimoji="0" lang="zh-CN" altLang="en-US" sz="1200" b="0"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篇</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endParaRPr kumimoji="0" lang="zh-CN" altLang="en-US" sz="12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1-5</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0"/>
                  </a:ext>
                </a:extLst>
              </a:tr>
              <a:tr h="518189">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chemeClr val="tx1"/>
                          </a:solidFill>
                          <a:effectLst/>
                          <a:latin typeface="宋体" panose="02010600030101010101" pitchFamily="2" charset="-122"/>
                          <a:ea typeface="宋体" panose="02010600030101010101" pitchFamily="2" charset="-122"/>
                          <a:cs typeface="Arial" panose="020B0604020202020204" pitchFamily="34" charset="0"/>
                        </a:rPr>
                        <a:t>学术讲座</a:t>
                      </a:r>
                      <a:endParaRPr kumimoji="0" lang="zh-CN" altLang="en-US" sz="1200" b="0" i="0" u="none" strike="noStrike" cap="none" normalizeH="0" baseline="0">
                        <a:ln>
                          <a:noFill/>
                        </a:ln>
                        <a:solidFill>
                          <a:schemeClr val="tx1"/>
                        </a:solidFill>
                        <a:effectLst/>
                        <a:latin typeface="宋体" panose="02010600030101010101" pitchFamily="2" charset="-122"/>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r>
                        <a:rPr kumimoji="0" lang="zh-CN" altLang="en-US" sz="1200" b="0" i="0" u="none" strike="noStrike" cap="none" normalizeH="0" baseline="0" dirty="0">
                          <a:ln>
                            <a:noFill/>
                          </a:ln>
                          <a:solidFill>
                            <a:schemeClr val="tx1"/>
                          </a:solidFill>
                          <a:effectLst>
                            <a:outerShdw blurRad="38100" dist="38100" dir="2700000" algn="tl">
                              <a:srgbClr val="000000"/>
                            </a:outerShdw>
                          </a:effectLst>
                          <a:latin typeface="宋体" panose="02010600030101010101" pitchFamily="2" charset="-122"/>
                          <a:ea typeface="宋体" panose="02010600030101010101" pitchFamily="2" charset="-122"/>
                        </a:rPr>
                        <a:t>在学期间参加研究生部举办的学术讲座共</a:t>
                      </a:r>
                      <a:r>
                        <a:rPr kumimoji="0" lang="en-US" altLang="zh-CN" sz="1200" b="0" i="0" u="none" strike="noStrike" cap="none" normalizeH="0" baseline="0" dirty="0">
                          <a:ln>
                            <a:noFill/>
                          </a:ln>
                          <a:solidFill>
                            <a:schemeClr val="tx1"/>
                          </a:solidFill>
                          <a:effectLst>
                            <a:outerShdw blurRad="38100" dist="38100" dir="2700000" algn="tl">
                              <a:srgbClr val="000000"/>
                            </a:outerShdw>
                          </a:effectLst>
                          <a:latin typeface="宋体" panose="02010600030101010101" pitchFamily="2" charset="-122"/>
                          <a:ea typeface="宋体" panose="02010600030101010101" pitchFamily="2" charset="-122"/>
                        </a:rPr>
                        <a:t>16</a:t>
                      </a:r>
                      <a:r>
                        <a:rPr kumimoji="0" lang="zh-CN" altLang="en-US" sz="1200" b="0" i="0" u="none" strike="noStrike" cap="none" normalizeH="0" baseline="0" dirty="0">
                          <a:ln>
                            <a:noFill/>
                          </a:ln>
                          <a:solidFill>
                            <a:schemeClr val="tx1"/>
                          </a:solidFill>
                          <a:effectLst>
                            <a:outerShdw blurRad="38100" dist="38100" dir="2700000" algn="tl">
                              <a:srgbClr val="000000"/>
                            </a:outerShdw>
                          </a:effectLst>
                          <a:latin typeface="宋体" panose="02010600030101010101" pitchFamily="2" charset="-122"/>
                          <a:ea typeface="宋体" panose="02010600030101010101" pitchFamily="2" charset="-122"/>
                        </a:rPr>
                        <a:t>次，并提交讲座报告。</a:t>
                      </a: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endParaRPr kumimoji="0" lang="zh-CN" altLang="en-US" sz="12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r>
                        <a:rPr kumimoji="0" lang="en-US" altLang="zh-CN" sz="12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a typeface="宋体" panose="02010600030101010101" pitchFamily="2" charset="-122"/>
                        </a:rPr>
                        <a:t>    1-4</a:t>
                      </a: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1"/>
                  </a:ext>
                </a:extLst>
              </a:tr>
              <a:tr h="243382">
                <a:tc rowSpan="4">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学位论文及学位作品</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开题</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endParaRPr kumimoji="0" lang="zh-CN" altLang="en-US" sz="12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4</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2"/>
                  </a:ext>
                </a:extLst>
              </a:tr>
              <a:tr h="228600">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中期检查</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endParaRPr kumimoji="0" lang="zh-CN" altLang="en-US" sz="1200" b="0" i="0" u="none" strike="noStrike" cap="none" normalizeH="0" baseline="0" dirty="0">
                        <a:ln>
                          <a:noFill/>
                        </a:ln>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5</a:t>
                      </a:r>
                      <a:endParaRPr kumimoji="0" lang="en-US" altLang="zh-CN"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3"/>
                  </a:ext>
                </a:extLst>
              </a:tr>
              <a:tr h="244360">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提交定稿</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endParaRPr kumimoji="0" lang="zh-CN" altLang="en-US" sz="1200" b="0" i="0" u="none" strike="noStrike" cap="none" normalizeH="0" baseline="0" dirty="0">
                        <a:ln>
                          <a:noFill/>
                        </a:ln>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第</a:t>
                      </a:r>
                      <a:r>
                        <a:rPr kumimoji="0" lang="en-US" altLang="zh-CN"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6</a:t>
                      </a: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学期初</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4"/>
                  </a:ext>
                </a:extLst>
              </a:tr>
              <a:tr h="518189">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论文答辩</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endParaRPr kumimoji="0" lang="zh-CN" altLang="en-US" sz="12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6</a:t>
                      </a:r>
                      <a:endParaRPr kumimoji="0" lang="en-US" altLang="zh-CN"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5"/>
                  </a:ext>
                </a:extLst>
              </a:tr>
            </a:tbl>
          </a:graphicData>
        </a:graphic>
      </p:graphicFrame>
      <p:sp>
        <p:nvSpPr>
          <p:cNvPr id="12290" name="Rectangle 2"/>
          <p:cNvSpPr>
            <a:spLocks noChangeArrowheads="1"/>
          </p:cNvSpPr>
          <p:nvPr/>
        </p:nvSpPr>
        <p:spPr bwMode="auto">
          <a:xfrm>
            <a:off x="304800" y="0"/>
            <a:ext cx="8224838" cy="714375"/>
          </a:xfrm>
          <a:prstGeom prst="rect">
            <a:avLst/>
          </a:prstGeom>
          <a:noFill/>
          <a:ln>
            <a:noFill/>
          </a:ln>
          <a:effectLst/>
        </p:spPr>
        <p:txBody>
          <a:bodyPr anchor="ctr" anchorCtr="1"/>
          <a:lstStyle>
            <a:lvl1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lgn="ctr">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eaLnBrk="1" hangingPunct="1">
              <a:defRPr/>
            </a:pPr>
            <a:r>
              <a:rPr lang="en-US" altLang="zh-CN" sz="4000" b="1"/>
              <a:t>MA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idx="4294967295"/>
          </p:nvPr>
        </p:nvSpPr>
        <p:spPr/>
        <p:txBody>
          <a:bodyPr anchorCtr="1"/>
          <a:lstStyle/>
          <a:p>
            <a:pPr eaLnBrk="1" hangingPunct="1">
              <a:defRPr/>
            </a:pPr>
            <a:br>
              <a:rPr lang="en-US" altLang="zh-CN" sz="4000"/>
            </a:br>
            <a:endParaRPr lang="en-US" altLang="zh-CN" sz="4000"/>
          </a:p>
        </p:txBody>
      </p:sp>
      <p:sp>
        <p:nvSpPr>
          <p:cNvPr id="15365" name="Rectangle 5"/>
          <p:cNvSpPr>
            <a:spLocks noGrp="1" noChangeArrowheads="1"/>
          </p:cNvSpPr>
          <p:nvPr>
            <p:ph type="body" idx="4294967295"/>
          </p:nvPr>
        </p:nvSpPr>
        <p:spPr>
          <a:xfrm>
            <a:off x="304800" y="1219200"/>
            <a:ext cx="8458200" cy="5486400"/>
          </a:xfrm>
        </p:spPr>
        <p:txBody>
          <a:bodyPr/>
          <a:lstStyle/>
          <a:p>
            <a:pPr marL="533400" indent="-533400" eaLnBrk="1" hangingPunct="1">
              <a:lnSpc>
                <a:spcPct val="90000"/>
              </a:lnSpc>
              <a:buFont typeface="Arial" panose="020B0604020202020204" pitchFamily="34" charset="0"/>
              <a:buNone/>
              <a:defRPr/>
            </a:pPr>
            <a:r>
              <a:rPr lang="en-US" altLang="zh-CN" sz="2400" b="1" dirty="0">
                <a:solidFill>
                  <a:schemeClr val="tx2"/>
                </a:solidFill>
                <a:latin typeface="幼圆" panose="02010509060101010101" pitchFamily="49" charset="-122"/>
                <a:ea typeface="幼圆" panose="02010509060101010101" pitchFamily="49" charset="-122"/>
              </a:rPr>
              <a:t>1.  </a:t>
            </a:r>
            <a:r>
              <a:rPr lang="zh-CN" altLang="en-US" sz="2400" b="1" dirty="0">
                <a:solidFill>
                  <a:schemeClr val="tx2"/>
                </a:solidFill>
                <a:latin typeface="幼圆" panose="02010509060101010101" pitchFamily="49" charset="-122"/>
                <a:ea typeface="幼圆" panose="02010509060101010101" pitchFamily="49" charset="-122"/>
              </a:rPr>
              <a:t>学制</a:t>
            </a:r>
          </a:p>
          <a:p>
            <a:pPr marL="533400" indent="-533400" eaLnBrk="1" hangingPunct="1">
              <a:lnSpc>
                <a:spcPct val="90000"/>
              </a:lnSpc>
              <a:buFont typeface="Arial" panose="020B0604020202020204" pitchFamily="34" charset="0"/>
              <a:buNone/>
              <a:defRPr/>
            </a:pPr>
            <a:endParaRPr lang="zh-CN" altLang="en-US" sz="2400" b="1" dirty="0">
              <a:solidFill>
                <a:schemeClr val="tx2"/>
              </a:solidFill>
              <a:latin typeface="幼圆" panose="02010509060101010101" pitchFamily="49" charset="-122"/>
              <a:ea typeface="幼圆" panose="02010509060101010101" pitchFamily="49" charset="-122"/>
            </a:endParaRPr>
          </a:p>
          <a:p>
            <a:pPr marL="533400" indent="-533400" algn="just" eaLnBrk="1" hangingPunct="1">
              <a:lnSpc>
                <a:spcPct val="90000"/>
              </a:lnSpc>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1</a:t>
            </a:r>
            <a:r>
              <a:rPr lang="zh-CN" altLang="en-US" sz="2400" b="1" dirty="0">
                <a:latin typeface="幼圆" panose="02010509060101010101" pitchFamily="49" charset="-122"/>
                <a:ea typeface="幼圆" panose="02010509060101010101" pitchFamily="49" charset="-122"/>
              </a:rPr>
              <a:t>）基本学制</a:t>
            </a:r>
            <a:r>
              <a:rPr lang="en-US" altLang="zh-CN" sz="2400" b="1" dirty="0">
                <a:latin typeface="幼圆" panose="02010509060101010101" pitchFamily="49" charset="-122"/>
                <a:ea typeface="幼圆" panose="02010509060101010101" pitchFamily="49" charset="-122"/>
              </a:rPr>
              <a:t>3</a:t>
            </a:r>
            <a:r>
              <a:rPr lang="zh-CN" altLang="en-US" sz="2400" b="1" dirty="0">
                <a:latin typeface="幼圆" panose="02010509060101010101" pitchFamily="49" charset="-122"/>
                <a:ea typeface="幼圆" panose="02010509060101010101" pitchFamily="49" charset="-122"/>
              </a:rPr>
              <a:t>年，学习年限</a:t>
            </a:r>
            <a:r>
              <a:rPr lang="en-US" altLang="zh-CN" sz="2400" b="1" dirty="0">
                <a:latin typeface="幼圆" panose="02010509060101010101" pitchFamily="49" charset="-122"/>
                <a:ea typeface="幼圆" panose="02010509060101010101" pitchFamily="49" charset="-122"/>
              </a:rPr>
              <a:t>3-5</a:t>
            </a:r>
            <a:r>
              <a:rPr lang="zh-CN" altLang="en-US" sz="2400" b="1" dirty="0">
                <a:latin typeface="幼圆" panose="02010509060101010101" pitchFamily="49" charset="-122"/>
                <a:ea typeface="幼圆" panose="02010509060101010101" pitchFamily="49" charset="-122"/>
              </a:rPr>
              <a:t>年。</a:t>
            </a:r>
            <a:r>
              <a:rPr lang="zh-CN" altLang="en-US" sz="2400" b="1" dirty="0">
                <a:solidFill>
                  <a:srgbClr val="FF0000"/>
                </a:solidFill>
                <a:latin typeface="幼圆" panose="02010509060101010101" pitchFamily="49" charset="-122"/>
                <a:ea typeface="幼圆" panose="02010509060101010101" pitchFamily="49" charset="-122"/>
              </a:rPr>
              <a:t>不可提前毕业。</a:t>
            </a:r>
          </a:p>
          <a:p>
            <a:pPr marL="533400" indent="-533400" algn="just" eaLnBrk="1" hangingPunct="1">
              <a:lnSpc>
                <a:spcPct val="90000"/>
              </a:lnSpc>
              <a:buFont typeface="Arial" panose="020B0604020202020204" pitchFamily="34" charset="0"/>
              <a:buNone/>
              <a:defRPr/>
            </a:pPr>
            <a:endParaRPr lang="zh-CN" altLang="en-US" sz="2400" b="1" dirty="0">
              <a:latin typeface="幼圆" panose="02010509060101010101" pitchFamily="49" charset="-122"/>
              <a:ea typeface="幼圆" panose="02010509060101010101" pitchFamily="49" charset="-122"/>
            </a:endParaRPr>
          </a:p>
          <a:p>
            <a:pPr marL="533400" indent="-533400" algn="just" eaLnBrk="1" hangingPunct="1">
              <a:lnSpc>
                <a:spcPct val="90000"/>
              </a:lnSpc>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2</a:t>
            </a:r>
            <a:r>
              <a:rPr lang="zh-CN" altLang="en-US" sz="2400" b="1" dirty="0">
                <a:latin typeface="幼圆" panose="02010509060101010101" pitchFamily="49" charset="-122"/>
                <a:ea typeface="幼圆" panose="02010509060101010101" pitchFamily="49" charset="-122"/>
              </a:rPr>
              <a:t>）延长学习年限细则：</a:t>
            </a:r>
            <a:r>
              <a:rPr lang="zh-CN" altLang="zh-CN" sz="2400" dirty="0">
                <a:latin typeface="幼圆" panose="02010509060101010101" pitchFamily="49" charset="-122"/>
                <a:ea typeface="幼圆" panose="02010509060101010101" pitchFamily="49" charset="-122"/>
              </a:rPr>
              <a:t>第</a:t>
            </a:r>
            <a:r>
              <a:rPr lang="en-US" altLang="zh-CN" sz="2400" dirty="0">
                <a:latin typeface="幼圆" panose="02010509060101010101" pitchFamily="49" charset="-122"/>
                <a:ea typeface="幼圆" panose="02010509060101010101" pitchFamily="49" charset="-122"/>
              </a:rPr>
              <a:t>4</a:t>
            </a:r>
            <a:r>
              <a:rPr lang="zh-CN" altLang="zh-CN" sz="2400" dirty="0">
                <a:latin typeface="幼圆" panose="02010509060101010101" pitchFamily="49" charset="-122"/>
                <a:ea typeface="幼圆" panose="02010509060101010101" pitchFamily="49" charset="-122"/>
              </a:rPr>
              <a:t>学年开始为</a:t>
            </a:r>
            <a:r>
              <a:rPr lang="zh-CN" altLang="zh-CN" sz="2400" b="1" dirty="0">
                <a:latin typeface="幼圆" panose="02010509060101010101" pitchFamily="49" charset="-122"/>
                <a:ea typeface="幼圆" panose="02010509060101010101" pitchFamily="49" charset="-122"/>
              </a:rPr>
              <a:t>延长学习年限</a:t>
            </a:r>
            <a:r>
              <a:rPr lang="zh-CN" altLang="zh-CN" sz="2400" dirty="0">
                <a:latin typeface="幼圆" panose="02010509060101010101" pitchFamily="49" charset="-122"/>
                <a:ea typeface="幼圆" panose="02010509060101010101" pitchFamily="49" charset="-122"/>
              </a:rPr>
              <a:t>；最多延长</a:t>
            </a:r>
            <a:r>
              <a:rPr lang="en-US" altLang="zh-CN" sz="2400" dirty="0">
                <a:latin typeface="幼圆" panose="02010509060101010101" pitchFamily="49" charset="-122"/>
                <a:ea typeface="幼圆" panose="02010509060101010101" pitchFamily="49" charset="-122"/>
              </a:rPr>
              <a:t>2</a:t>
            </a:r>
            <a:r>
              <a:rPr lang="zh-CN" altLang="zh-CN" sz="2400" dirty="0">
                <a:latin typeface="幼圆" panose="02010509060101010101" pitchFamily="49" charset="-122"/>
                <a:ea typeface="幼圆" panose="02010509060101010101" pitchFamily="49" charset="-122"/>
              </a:rPr>
              <a:t>年（包括休学时间）；最迟在原定毕业时间</a:t>
            </a:r>
            <a:r>
              <a:rPr lang="en-US" altLang="zh-CN" sz="2400" dirty="0">
                <a:latin typeface="幼圆" panose="02010509060101010101" pitchFamily="49" charset="-122"/>
                <a:ea typeface="幼圆" panose="02010509060101010101" pitchFamily="49" charset="-122"/>
              </a:rPr>
              <a:t>4</a:t>
            </a:r>
            <a:r>
              <a:rPr lang="zh-CN" altLang="zh-CN" sz="2400" dirty="0">
                <a:latin typeface="幼圆" panose="02010509060101010101" pitchFamily="49" charset="-122"/>
                <a:ea typeface="幼圆" panose="02010509060101010101" pitchFamily="49" charset="-122"/>
              </a:rPr>
              <a:t>个月之前提出书面申请；经导师及所在院系同意、研究生部备案（否则算结业）；下一学期开始需缴纳注册及答辩费</a:t>
            </a:r>
            <a:r>
              <a:rPr lang="zh-CN" altLang="zh-CN" sz="2400" dirty="0">
                <a:solidFill>
                  <a:srgbClr val="CC0000"/>
                </a:solidFill>
                <a:latin typeface="幼圆" panose="02010509060101010101" pitchFamily="49" charset="-122"/>
                <a:ea typeface="幼圆" panose="02010509060101010101" pitchFamily="49" charset="-122"/>
              </a:rPr>
              <a:t>；延长期间不享受各种助学政策和公费医疗、不得申请宿舍。具体请参考</a:t>
            </a:r>
            <a:r>
              <a:rPr lang="zh-CN" altLang="en-US" sz="2400" b="1" dirty="0">
                <a:solidFill>
                  <a:srgbClr val="CC0000"/>
                </a:solidFill>
                <a:latin typeface="幼圆" panose="02010509060101010101" pitchFamily="49" charset="-122"/>
                <a:ea typeface="幼圆" panose="02010509060101010101" pitchFamily="49" charset="-122"/>
              </a:rPr>
              <a:t>《研究生管理规定</a:t>
            </a:r>
            <a:r>
              <a:rPr lang="en-US" altLang="zh-CN" sz="2400" b="1" dirty="0">
                <a:solidFill>
                  <a:srgbClr val="CC0000"/>
                </a:solidFill>
                <a:latin typeface="幼圆" panose="02010509060101010101" pitchFamily="49" charset="-122"/>
                <a:ea typeface="幼圆" panose="02010509060101010101" pitchFamily="49" charset="-122"/>
              </a:rPr>
              <a:t>》</a:t>
            </a:r>
            <a:r>
              <a:rPr lang="zh-CN" altLang="en-US" sz="2400" b="1" dirty="0">
                <a:solidFill>
                  <a:srgbClr val="CC0000"/>
                </a:solidFill>
                <a:latin typeface="幼圆" panose="02010509060101010101" pitchFamily="49" charset="-122"/>
                <a:ea typeface="幼圆" panose="02010509060101010101" pitchFamily="49" charset="-122"/>
              </a:rPr>
              <a:t>。</a:t>
            </a:r>
            <a:endParaRPr lang="zh-CN" altLang="en-US" sz="2400" b="1" u="sng" dirty="0">
              <a:solidFill>
                <a:srgbClr val="CC0000"/>
              </a:solidFill>
              <a:latin typeface="幼圆" panose="02010509060101010101" pitchFamily="49" charset="-122"/>
              <a:ea typeface="幼圆" panose="02010509060101010101" pitchFamily="49" charset="-122"/>
            </a:endParaRPr>
          </a:p>
        </p:txBody>
      </p:sp>
      <p:sp>
        <p:nvSpPr>
          <p:cNvPr id="10245" name="Text Box 5"/>
          <p:cNvSpPr txBox="1">
            <a:spLocks noChangeArrowheads="1"/>
          </p:cNvSpPr>
          <p:nvPr/>
        </p:nvSpPr>
        <p:spPr bwMode="auto">
          <a:xfrm>
            <a:off x="1295400" y="184150"/>
            <a:ext cx="5410200" cy="701675"/>
          </a:xfrm>
          <a:prstGeom prst="rect">
            <a:avLst/>
          </a:prstGeom>
          <a:noFill/>
          <a:ln>
            <a:noFill/>
          </a:ln>
          <a:effectLst/>
        </p:spPr>
        <p:txBody>
          <a:bodyPr>
            <a:spAutoFit/>
          </a:bodyPr>
          <a:lstStyle/>
          <a:p>
            <a:pPr eaLnBrk="1" hangingPunct="1">
              <a:defRPr/>
            </a:pPr>
            <a:r>
              <a:rPr lang="en-US" altLang="zh-CN" sz="4000">
                <a:solidFill>
                  <a:schemeClr val="tx2"/>
                </a:solidFill>
                <a:effectLst>
                  <a:outerShdw blurRad="38100" dist="38100" dir="2700000" algn="tl">
                    <a:srgbClr val="000000"/>
                  </a:outerShdw>
                </a:effectLst>
                <a:latin typeface="Tahoma" panose="020B0604030504040204" pitchFamily="34" charset="0"/>
              </a:rPr>
              <a:t>              </a:t>
            </a:r>
            <a:r>
              <a:rPr lang="en-US" altLang="zh-CN" sz="4000" b="1">
                <a:solidFill>
                  <a:schemeClr val="tx2"/>
                </a:solidFill>
                <a:effectLst>
                  <a:outerShdw blurRad="38100" dist="38100" dir="2700000" algn="tl">
                    <a:srgbClr val="000000"/>
                  </a:outerShdw>
                </a:effectLst>
                <a:latin typeface="Tahoma" panose="020B0604030504040204" pitchFamily="34" charset="0"/>
              </a:rPr>
              <a:t>MFA</a:t>
            </a:r>
            <a:endParaRPr lang="zh-CN" altLang="en-US" sz="4000" b="1">
              <a:solidFill>
                <a:schemeClr val="tx2"/>
              </a:solidFill>
              <a:effectLst>
                <a:outerShdw blurRad="38100" dist="38100" dir="2700000" algn="tl">
                  <a:srgbClr val="000000"/>
                </a:outerShdw>
              </a:effectLst>
              <a:latin typeface="Tahoma" panose="020B060403050404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body" idx="4294967295"/>
          </p:nvPr>
        </p:nvSpPr>
        <p:spPr/>
        <p:txBody>
          <a:bodyPr/>
          <a:lstStyle/>
          <a:p>
            <a:pPr eaLnBrk="1" hangingPunct="1">
              <a:buFont typeface="Arial" panose="020B0604020202020204" pitchFamily="34" charset="0"/>
              <a:buNone/>
              <a:defRPr/>
            </a:pPr>
            <a:r>
              <a:rPr lang="en-US" altLang="zh-CN" sz="2400" b="1" dirty="0">
                <a:solidFill>
                  <a:schemeClr val="tx2"/>
                </a:solidFill>
                <a:latin typeface="幼圆" panose="02010509060101010101" pitchFamily="49" charset="-122"/>
                <a:ea typeface="幼圆" panose="02010509060101010101" pitchFamily="49" charset="-122"/>
              </a:rPr>
              <a:t>2. MFA</a:t>
            </a:r>
            <a:r>
              <a:rPr lang="zh-CN" altLang="zh-CN" sz="2400" b="1" dirty="0">
                <a:solidFill>
                  <a:schemeClr val="tx2"/>
                </a:solidFill>
                <a:latin typeface="幼圆" panose="02010509060101010101" pitchFamily="49" charset="-122"/>
                <a:ea typeface="幼圆" panose="02010509060101010101" pitchFamily="49" charset="-122"/>
              </a:rPr>
              <a:t>提交学位</a:t>
            </a:r>
            <a:r>
              <a:rPr lang="zh-CN" altLang="en-US" sz="2400" b="1" dirty="0">
                <a:solidFill>
                  <a:schemeClr val="tx2"/>
                </a:solidFill>
                <a:latin typeface="幼圆" panose="02010509060101010101" pitchFamily="49" charset="-122"/>
                <a:ea typeface="幼圆" panose="02010509060101010101" pitchFamily="49" charset="-122"/>
              </a:rPr>
              <a:t>作品阐述、</a:t>
            </a:r>
            <a:r>
              <a:rPr lang="zh-CN" altLang="zh-CN" sz="2400" b="1" dirty="0">
                <a:solidFill>
                  <a:schemeClr val="tx2"/>
                </a:solidFill>
                <a:latin typeface="幼圆" panose="02010509060101010101" pitchFamily="49" charset="-122"/>
                <a:ea typeface="幼圆" panose="02010509060101010101" pitchFamily="49" charset="-122"/>
              </a:rPr>
              <a:t>申请答辩所要达到的基本要求</a:t>
            </a:r>
            <a:endParaRPr lang="zh-CN" altLang="en-US" sz="2400" b="1"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Char char="►"/>
              <a:defRPr/>
            </a:pPr>
            <a:endParaRPr lang="zh-CN" altLang="en-US" sz="2400" b="1" dirty="0">
              <a:solidFill>
                <a:schemeClr val="tx2"/>
              </a:solidFill>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1</a:t>
            </a:r>
            <a:r>
              <a:rPr lang="zh-CN" altLang="en-US" sz="2400" b="1" dirty="0">
                <a:latin typeface="幼圆" panose="02010509060101010101" pitchFamily="49" charset="-122"/>
                <a:ea typeface="幼圆" panose="02010509060101010101" pitchFamily="49" charset="-122"/>
              </a:rPr>
              <a:t>）按培养计划完成所修全部课程，获得规定学分。</a:t>
            </a:r>
            <a:endParaRPr lang="en-US" altLang="zh-CN" sz="2400" b="1" dirty="0">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endParaRPr lang="zh-CN" altLang="en-US" sz="2400" b="1" dirty="0">
              <a:latin typeface="幼圆" panose="02010509060101010101" pitchFamily="49" charset="-122"/>
              <a:ea typeface="幼圆" panose="02010509060101010101" pitchFamily="49" charset="-122"/>
            </a:endParaRPr>
          </a:p>
          <a:p>
            <a:pPr eaLnBrk="1" hangingPunct="1">
              <a:buFont typeface="Arial" panose="020B0604020202020204" pitchFamily="34" charset="0"/>
              <a:buNone/>
              <a:defRPr/>
            </a:pPr>
            <a:r>
              <a:rPr lang="zh-CN" altLang="en-US" sz="2400" b="1" dirty="0">
                <a:latin typeface="幼圆" panose="02010509060101010101" pitchFamily="49" charset="-122"/>
                <a:ea typeface="幼圆" panose="02010509060101010101" pitchFamily="49" charset="-122"/>
              </a:rPr>
              <a:t>（</a:t>
            </a:r>
            <a:r>
              <a:rPr lang="en-US" altLang="zh-CN" sz="2400" b="1" dirty="0">
                <a:latin typeface="幼圆" panose="02010509060101010101" pitchFamily="49" charset="-122"/>
                <a:ea typeface="幼圆" panose="02010509060101010101" pitchFamily="49" charset="-122"/>
              </a:rPr>
              <a:t>2</a:t>
            </a:r>
            <a:r>
              <a:rPr lang="zh-CN" altLang="en-US" sz="2400" b="1" dirty="0">
                <a:latin typeface="幼圆" panose="02010509060101010101" pitchFamily="49" charset="-122"/>
                <a:ea typeface="幼圆" panose="02010509060101010101" pitchFamily="49" charset="-122"/>
              </a:rPr>
              <a:t>）完成学位作品。</a:t>
            </a:r>
          </a:p>
          <a:p>
            <a:pPr eaLnBrk="1" hangingPunct="1">
              <a:buFont typeface="Arial" panose="020B0604020202020204" pitchFamily="34" charset="0"/>
              <a:buNone/>
              <a:defRPr/>
            </a:pPr>
            <a:endParaRPr lang="zh-CN" altLang="en-US" sz="2400" b="1" dirty="0">
              <a:latin typeface="幼圆" panose="02010509060101010101" pitchFamily="49" charset="-122"/>
              <a:ea typeface="幼圆" panose="02010509060101010101" pitchFamily="49" charset="-122"/>
            </a:endParaRPr>
          </a:p>
        </p:txBody>
      </p:sp>
      <p:sp>
        <p:nvSpPr>
          <p:cNvPr id="11268" name="Text Box 4"/>
          <p:cNvSpPr txBox="1">
            <a:spLocks noChangeArrowheads="1"/>
          </p:cNvSpPr>
          <p:nvPr/>
        </p:nvSpPr>
        <p:spPr bwMode="auto">
          <a:xfrm>
            <a:off x="1295400" y="184150"/>
            <a:ext cx="5410200" cy="701675"/>
          </a:xfrm>
          <a:prstGeom prst="rect">
            <a:avLst/>
          </a:prstGeom>
          <a:noFill/>
          <a:ln>
            <a:noFill/>
          </a:ln>
          <a:effectLst/>
        </p:spPr>
        <p:txBody>
          <a:bodyPr>
            <a:spAutoFit/>
          </a:bodyPr>
          <a:lstStyle/>
          <a:p>
            <a:pPr eaLnBrk="1" hangingPunct="1">
              <a:defRPr/>
            </a:pPr>
            <a:r>
              <a:rPr lang="en-US" altLang="zh-CN" sz="4000">
                <a:solidFill>
                  <a:schemeClr val="tx2"/>
                </a:solidFill>
                <a:effectLst>
                  <a:outerShdw blurRad="38100" dist="38100" dir="2700000" algn="tl">
                    <a:srgbClr val="000000"/>
                  </a:outerShdw>
                </a:effectLst>
                <a:latin typeface="Tahoma" panose="020B0604030504040204" pitchFamily="34" charset="0"/>
              </a:rPr>
              <a:t>              </a:t>
            </a:r>
            <a:r>
              <a:rPr lang="en-US" altLang="zh-CN" sz="4000" b="1">
                <a:solidFill>
                  <a:schemeClr val="tx2"/>
                </a:solidFill>
                <a:effectLst>
                  <a:outerShdw blurRad="38100" dist="38100" dir="2700000" algn="tl">
                    <a:srgbClr val="000000"/>
                  </a:outerShdw>
                </a:effectLst>
                <a:latin typeface="Tahoma" panose="020B0604030504040204" pitchFamily="34" charset="0"/>
              </a:rPr>
              <a:t>MFA</a:t>
            </a:r>
            <a:endParaRPr lang="zh-CN" altLang="en-US" sz="4000" b="1">
              <a:solidFill>
                <a:schemeClr val="tx2"/>
              </a:solidFill>
              <a:effectLst>
                <a:outerShdw blurRad="38100" dist="38100" dir="2700000" algn="tl">
                  <a:srgbClr val="000000"/>
                </a:outerShdw>
              </a:effectLst>
              <a:latin typeface="Tahoma" panose="020B060403050404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7"/>
          <p:cNvSpPr txBox="1">
            <a:spLocks noChangeArrowheads="1"/>
          </p:cNvSpPr>
          <p:nvPr/>
        </p:nvSpPr>
        <p:spPr bwMode="auto">
          <a:xfrm>
            <a:off x="304800" y="4191000"/>
            <a:ext cx="990600" cy="396875"/>
          </a:xfrm>
          <a:prstGeom prst="rect">
            <a:avLst/>
          </a:prstGeom>
          <a:noFill/>
          <a:ln w="9525">
            <a:noFill/>
            <a:miter lim="800000"/>
            <a:headEnd/>
            <a:tailEnd/>
          </a:ln>
        </p:spPr>
        <p:txBody>
          <a:bodyPr>
            <a:spAutoFit/>
          </a:bodyPr>
          <a:lstStyle/>
          <a:p>
            <a:pPr eaLnBrk="1" hangingPunct="1"/>
            <a:endParaRPr lang="en-US" altLang="zh-CN" sz="2000">
              <a:solidFill>
                <a:schemeClr val="tx2"/>
              </a:solidFill>
            </a:endParaRPr>
          </a:p>
        </p:txBody>
      </p:sp>
      <p:sp>
        <p:nvSpPr>
          <p:cNvPr id="11267" name="Line 145"/>
          <p:cNvSpPr>
            <a:spLocks noChangeShapeType="1"/>
          </p:cNvSpPr>
          <p:nvPr/>
        </p:nvSpPr>
        <p:spPr bwMode="auto">
          <a:xfrm>
            <a:off x="5881688" y="815975"/>
            <a:ext cx="0" cy="0"/>
          </a:xfrm>
          <a:prstGeom prst="line">
            <a:avLst/>
          </a:prstGeom>
          <a:noFill/>
          <a:ln w="12700" cap="rnd">
            <a:solidFill>
              <a:srgbClr val="000000"/>
            </a:solidFill>
            <a:round/>
            <a:headEnd/>
            <a:tailEnd/>
          </a:ln>
        </p:spPr>
        <p:txBody>
          <a:bodyPr/>
          <a:lstStyle/>
          <a:p>
            <a:endParaRPr lang="zh-CN" altLang="en-US"/>
          </a:p>
        </p:txBody>
      </p:sp>
      <p:sp>
        <p:nvSpPr>
          <p:cNvPr id="11268" name="Line 146"/>
          <p:cNvSpPr>
            <a:spLocks noChangeShapeType="1"/>
          </p:cNvSpPr>
          <p:nvPr/>
        </p:nvSpPr>
        <p:spPr bwMode="auto">
          <a:xfrm>
            <a:off x="5881688" y="1158875"/>
            <a:ext cx="0" cy="0"/>
          </a:xfrm>
          <a:prstGeom prst="line">
            <a:avLst/>
          </a:prstGeom>
          <a:noFill/>
          <a:ln w="12700" cap="rnd">
            <a:solidFill>
              <a:srgbClr val="000000"/>
            </a:solidFill>
            <a:round/>
            <a:headEnd/>
            <a:tailEnd/>
          </a:ln>
        </p:spPr>
        <p:txBody>
          <a:bodyPr/>
          <a:lstStyle/>
          <a:p>
            <a:endParaRPr lang="zh-CN" altLang="en-US"/>
          </a:p>
        </p:txBody>
      </p:sp>
      <p:sp>
        <p:nvSpPr>
          <p:cNvPr id="11269" name="Line 319"/>
          <p:cNvSpPr>
            <a:spLocks noChangeShapeType="1"/>
          </p:cNvSpPr>
          <p:nvPr/>
        </p:nvSpPr>
        <p:spPr bwMode="auto">
          <a:xfrm>
            <a:off x="5881688" y="6384925"/>
            <a:ext cx="0" cy="0"/>
          </a:xfrm>
          <a:prstGeom prst="line">
            <a:avLst/>
          </a:prstGeom>
          <a:noFill/>
          <a:ln w="12700" cap="rnd">
            <a:solidFill>
              <a:srgbClr val="000000"/>
            </a:solidFill>
            <a:round/>
            <a:headEnd/>
            <a:tailEnd/>
          </a:ln>
        </p:spPr>
        <p:txBody>
          <a:bodyPr/>
          <a:lstStyle/>
          <a:p>
            <a:endParaRPr lang="zh-CN" altLang="en-US"/>
          </a:p>
        </p:txBody>
      </p:sp>
      <p:sp>
        <p:nvSpPr>
          <p:cNvPr id="11270" name="Rectangle 353"/>
          <p:cNvSpPr>
            <a:spLocks noChangeArrowheads="1"/>
          </p:cNvSpPr>
          <p:nvPr/>
        </p:nvSpPr>
        <p:spPr bwMode="auto">
          <a:xfrm>
            <a:off x="381000" y="185738"/>
            <a:ext cx="3810000" cy="0"/>
          </a:xfrm>
          <a:prstGeom prst="rect">
            <a:avLst/>
          </a:prstGeom>
          <a:solidFill>
            <a:srgbClr val="808080"/>
          </a:solidFill>
          <a:ln w="9525">
            <a:noFill/>
            <a:miter lim="800000"/>
            <a:headEnd/>
            <a:tailEnd/>
          </a:ln>
        </p:spPr>
        <p:txBody>
          <a:bodyPr wrap="none" anchor="ctr">
            <a:spAutoFit/>
          </a:bodyPr>
          <a:lstStyle/>
          <a:p>
            <a:pPr eaLnBrk="1" hangingPunct="1"/>
            <a:endParaRPr lang="zh-CN" altLang="en-US"/>
          </a:p>
        </p:txBody>
      </p:sp>
      <p:sp>
        <p:nvSpPr>
          <p:cNvPr id="11271" name="Rectangle 2705"/>
          <p:cNvSpPr>
            <a:spLocks noChangeArrowheads="1"/>
          </p:cNvSpPr>
          <p:nvPr/>
        </p:nvSpPr>
        <p:spPr bwMode="auto">
          <a:xfrm>
            <a:off x="1139825" y="-458788"/>
            <a:ext cx="2319338" cy="0"/>
          </a:xfrm>
          <a:prstGeom prst="rect">
            <a:avLst/>
          </a:prstGeom>
          <a:solidFill>
            <a:srgbClr val="F0F9F8"/>
          </a:solidFill>
          <a:ln w="9525">
            <a:noFill/>
            <a:miter lim="800000"/>
            <a:headEnd/>
            <a:tailEnd/>
          </a:ln>
        </p:spPr>
        <p:txBody>
          <a:bodyPr wrap="none" anchor="ctr">
            <a:spAutoFit/>
          </a:bodyPr>
          <a:lstStyle/>
          <a:p>
            <a:pPr eaLnBrk="1" hangingPunct="1"/>
            <a:endParaRPr lang="zh-CN" altLang="en-US"/>
          </a:p>
        </p:txBody>
      </p:sp>
      <p:sp>
        <p:nvSpPr>
          <p:cNvPr id="11272" name="Rectangle 3305"/>
          <p:cNvSpPr>
            <a:spLocks noChangeArrowheads="1"/>
          </p:cNvSpPr>
          <p:nvPr/>
        </p:nvSpPr>
        <p:spPr bwMode="auto">
          <a:xfrm>
            <a:off x="1090613" y="-944563"/>
            <a:ext cx="2419350" cy="0"/>
          </a:xfrm>
          <a:prstGeom prst="rect">
            <a:avLst/>
          </a:prstGeom>
          <a:solidFill>
            <a:srgbClr val="F0F9F8"/>
          </a:solidFill>
          <a:ln w="9525">
            <a:noFill/>
            <a:miter lim="800000"/>
            <a:headEnd/>
            <a:tailEnd/>
          </a:ln>
        </p:spPr>
        <p:txBody>
          <a:bodyPr wrap="none" anchor="ctr">
            <a:spAutoFit/>
          </a:bodyPr>
          <a:lstStyle/>
          <a:p>
            <a:pPr eaLnBrk="1" hangingPunct="1"/>
            <a:endParaRPr lang="zh-CN" altLang="en-US"/>
          </a:p>
        </p:txBody>
      </p:sp>
      <p:sp>
        <p:nvSpPr>
          <p:cNvPr id="11273" name="Rectangle 3905"/>
          <p:cNvSpPr>
            <a:spLocks noChangeArrowheads="1"/>
          </p:cNvSpPr>
          <p:nvPr/>
        </p:nvSpPr>
        <p:spPr bwMode="auto">
          <a:xfrm>
            <a:off x="1090613" y="-808038"/>
            <a:ext cx="2419350" cy="0"/>
          </a:xfrm>
          <a:prstGeom prst="rect">
            <a:avLst/>
          </a:prstGeom>
          <a:solidFill>
            <a:srgbClr val="F0F9F8"/>
          </a:solidFill>
          <a:ln w="9525">
            <a:noFill/>
            <a:miter lim="800000"/>
            <a:headEnd/>
            <a:tailEnd/>
          </a:ln>
        </p:spPr>
        <p:txBody>
          <a:bodyPr wrap="none" anchor="ctr">
            <a:spAutoFit/>
          </a:bodyPr>
          <a:lstStyle/>
          <a:p>
            <a:pPr eaLnBrk="1" hangingPunct="1"/>
            <a:endParaRPr lang="zh-CN" altLang="en-US"/>
          </a:p>
        </p:txBody>
      </p:sp>
      <p:sp>
        <p:nvSpPr>
          <p:cNvPr id="11274" name="Rectangle 4487"/>
          <p:cNvSpPr>
            <a:spLocks noChangeArrowheads="1"/>
          </p:cNvSpPr>
          <p:nvPr/>
        </p:nvSpPr>
        <p:spPr bwMode="auto">
          <a:xfrm>
            <a:off x="733425" y="-681038"/>
            <a:ext cx="3133725" cy="0"/>
          </a:xfrm>
          <a:prstGeom prst="rect">
            <a:avLst/>
          </a:prstGeom>
          <a:solidFill>
            <a:srgbClr val="F0F9F8"/>
          </a:solidFill>
          <a:ln w="9525">
            <a:noFill/>
            <a:miter lim="800000"/>
            <a:headEnd/>
            <a:tailEnd/>
          </a:ln>
        </p:spPr>
        <p:txBody>
          <a:bodyPr wrap="none" anchor="ctr">
            <a:spAutoFit/>
          </a:bodyPr>
          <a:lstStyle/>
          <a:p>
            <a:pPr eaLnBrk="1" hangingPunct="1"/>
            <a:endParaRPr lang="zh-CN" altLang="en-US"/>
          </a:p>
        </p:txBody>
      </p:sp>
      <p:sp>
        <p:nvSpPr>
          <p:cNvPr id="11275" name="Rectangle 5079"/>
          <p:cNvSpPr>
            <a:spLocks noChangeArrowheads="1"/>
          </p:cNvSpPr>
          <p:nvPr/>
        </p:nvSpPr>
        <p:spPr bwMode="auto">
          <a:xfrm>
            <a:off x="733425" y="-681038"/>
            <a:ext cx="3133725" cy="0"/>
          </a:xfrm>
          <a:prstGeom prst="rect">
            <a:avLst/>
          </a:prstGeom>
          <a:solidFill>
            <a:srgbClr val="F0F9F8"/>
          </a:solidFill>
          <a:ln w="9525">
            <a:noFill/>
            <a:miter lim="800000"/>
            <a:headEnd/>
            <a:tailEnd/>
          </a:ln>
        </p:spPr>
        <p:txBody>
          <a:bodyPr wrap="none" anchor="ctr">
            <a:spAutoFit/>
          </a:bodyPr>
          <a:lstStyle/>
          <a:p>
            <a:pPr eaLnBrk="1" hangingPunct="1"/>
            <a:endParaRPr lang="zh-CN" altLang="en-US"/>
          </a:p>
        </p:txBody>
      </p:sp>
      <p:sp>
        <p:nvSpPr>
          <p:cNvPr id="11276" name="Rectangle 5665"/>
          <p:cNvSpPr>
            <a:spLocks noChangeArrowheads="1"/>
          </p:cNvSpPr>
          <p:nvPr/>
        </p:nvSpPr>
        <p:spPr bwMode="auto">
          <a:xfrm>
            <a:off x="733425" y="-681038"/>
            <a:ext cx="3133725" cy="0"/>
          </a:xfrm>
          <a:prstGeom prst="rect">
            <a:avLst/>
          </a:prstGeom>
          <a:solidFill>
            <a:srgbClr val="F0F9F8"/>
          </a:solidFill>
          <a:ln w="9525">
            <a:noFill/>
            <a:miter lim="800000"/>
            <a:headEnd/>
            <a:tailEnd/>
          </a:ln>
        </p:spPr>
        <p:txBody>
          <a:bodyPr wrap="none" anchor="ctr">
            <a:spAutoFit/>
          </a:bodyPr>
          <a:lstStyle/>
          <a:p>
            <a:pPr eaLnBrk="1" hangingPunct="1"/>
            <a:endParaRPr lang="zh-CN" altLang="en-US"/>
          </a:p>
        </p:txBody>
      </p:sp>
      <p:graphicFrame>
        <p:nvGraphicFramePr>
          <p:cNvPr id="56575" name="Group 7423"/>
          <p:cNvGraphicFramePr>
            <a:graphicFrameLocks noGrp="1"/>
          </p:cNvGraphicFramePr>
          <p:nvPr>
            <p:extLst>
              <p:ext uri="{D42A27DB-BD31-4B8C-83A1-F6EECF244321}">
                <p14:modId xmlns:p14="http://schemas.microsoft.com/office/powerpoint/2010/main" val="2002576688"/>
              </p:ext>
            </p:extLst>
          </p:nvPr>
        </p:nvGraphicFramePr>
        <p:xfrm>
          <a:off x="533400" y="1066066"/>
          <a:ext cx="8001000" cy="5839003"/>
        </p:xfrm>
        <a:graphic>
          <a:graphicData uri="http://schemas.openxmlformats.org/drawingml/2006/table">
            <a:tbl>
              <a:tblPr/>
              <a:tblGrid>
                <a:gridCol w="1682750">
                  <a:extLst>
                    <a:ext uri="{9D8B030D-6E8A-4147-A177-3AD203B41FA5}">
                      <a16:colId xmlns:a16="http://schemas.microsoft.com/office/drawing/2014/main" val="20000"/>
                    </a:ext>
                  </a:extLst>
                </a:gridCol>
                <a:gridCol w="3545742">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1172308">
                  <a:extLst>
                    <a:ext uri="{9D8B030D-6E8A-4147-A177-3AD203B41FA5}">
                      <a16:colId xmlns:a16="http://schemas.microsoft.com/office/drawing/2014/main" val="20004"/>
                    </a:ext>
                  </a:extLst>
                </a:gridCol>
              </a:tblGrid>
              <a:tr h="152400">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课程类别</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宋体" panose="02010600030101010101" pitchFamily="2" charset="-122"/>
                          <a:ea typeface="宋体" panose="02010600030101010101" pitchFamily="2" charset="-122"/>
                        </a:rPr>
                        <a:t>课程名称</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宋体" panose="02010600030101010101" pitchFamily="2" charset="-122"/>
                          <a:ea typeface="宋体" panose="02010600030101010101" pitchFamily="2" charset="-122"/>
                        </a:rPr>
                        <a:t>学时</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学分</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学期</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0"/>
                  </a:ext>
                </a:extLst>
              </a:tr>
              <a:tr h="228613">
                <a:tc rowSpan="5">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公共基础课</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马克思主义文艺理论</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36</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1"/>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英语</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36</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2"/>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kern="1200" cap="none" normalizeH="0" baseline="0" dirty="0">
                          <a:ln>
                            <a:noFill/>
                          </a:ln>
                          <a:solidFill>
                            <a:srgbClr val="FFFFFF"/>
                          </a:solidFill>
                          <a:effectLst/>
                          <a:latin typeface="宋体" panose="02010600030101010101" pitchFamily="2" charset="-122"/>
                          <a:ea typeface="宋体" panose="02010600030101010101" pitchFamily="2" charset="-122"/>
                          <a:cs typeface="+mn-cs"/>
                        </a:rPr>
                        <a:t>MFA</a:t>
                      </a:r>
                      <a:r>
                        <a:rPr kumimoji="0" lang="zh-CN" altLang="en-US" sz="1100" b="0" i="0" u="none" strike="noStrike" kern="1200" cap="none" normalizeH="0" baseline="0" dirty="0">
                          <a:ln>
                            <a:noFill/>
                          </a:ln>
                          <a:solidFill>
                            <a:srgbClr val="FFFFFF"/>
                          </a:solidFill>
                          <a:effectLst/>
                          <a:latin typeface="宋体" panose="02010600030101010101" pitchFamily="2" charset="-122"/>
                          <a:ea typeface="宋体" panose="02010600030101010101" pitchFamily="2" charset="-122"/>
                          <a:cs typeface="+mn-cs"/>
                        </a:rPr>
                        <a:t>研究方法</a:t>
                      </a: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36</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3"/>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艺术导论</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36</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4"/>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艺术创作方法研究</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36</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5"/>
                  </a:ext>
                </a:extLst>
              </a:tr>
              <a:tr h="365781">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宋体" panose="02010600030101010101" pitchFamily="2" charset="-122"/>
                          <a:ea typeface="宋体" panose="02010600030101010101" pitchFamily="2" charset="-122"/>
                        </a:rPr>
                        <a:t>专业理论课</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cs typeface="Arial" panose="020B0604020202020204" pitchFamily="34" charset="0"/>
                        </a:rPr>
                        <a:t>门。在第一学年由各学科领域及导师为本专业研究生开设。</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72</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4</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1-2</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6"/>
                  </a:ext>
                </a:extLst>
              </a:tr>
              <a:tr h="428649">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宋体" panose="02010600030101010101" pitchFamily="2" charset="-122"/>
                          <a:ea typeface="宋体" panose="02010600030101010101" pitchFamily="2" charset="-122"/>
                        </a:rPr>
                        <a:t>专业实践课</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从第一学年起至第三学年第一学期，由各院系及导师为本专业研究生开设</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20</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1-5</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7"/>
                  </a:ext>
                </a:extLst>
              </a:tr>
              <a:tr h="400073">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宋体" panose="02010600030101010101" pitchFamily="2" charset="-122"/>
                          <a:ea typeface="宋体" panose="02010600030101010101" pitchFamily="2" charset="-122"/>
                        </a:rPr>
                        <a:t>选修课</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a:t>
                      </a: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cs typeface="Arial" panose="020B0604020202020204" pitchFamily="34" charset="0"/>
                        </a:rPr>
                        <a:t>门。研究生根据研究生部的公共课表和各院系选修课课表选择。</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108</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6</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1-5</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8"/>
                  </a:ext>
                </a:extLst>
              </a:tr>
              <a:tr h="502948">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宋体" panose="02010600030101010101" pitchFamily="2" charset="-122"/>
                          <a:ea typeface="宋体" panose="02010600030101010101" pitchFamily="2" charset="-122"/>
                        </a:rPr>
                        <a:t>学术讲座</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anose="020B0604020202020204" pitchFamily="34" charset="0"/>
                        <a:buNone/>
                        <a:tabLst/>
                      </a:pPr>
                      <a:r>
                        <a:rPr kumimoji="0" lang="zh-CN" altLang="en-US" sz="1100" b="0" i="0" u="none" strike="noStrike" cap="none" normalizeH="0" baseline="0" dirty="0">
                          <a:ln>
                            <a:noFill/>
                          </a:ln>
                          <a:solidFill>
                            <a:schemeClr val="tx1"/>
                          </a:solidFill>
                          <a:effectLst>
                            <a:outerShdw blurRad="38100" dist="38100" dir="2700000" algn="tl">
                              <a:srgbClr val="000000"/>
                            </a:outerShdw>
                          </a:effectLst>
                          <a:latin typeface="宋体" panose="02010600030101010101" pitchFamily="2" charset="-122"/>
                          <a:ea typeface="宋体" panose="02010600030101010101" pitchFamily="2" charset="-122"/>
                        </a:rPr>
                        <a:t>在学期间参加研究生部举办的学术讲座共</a:t>
                      </a:r>
                      <a:r>
                        <a:rPr kumimoji="0" lang="en-US" altLang="zh-CN" sz="1100" b="0" i="0" u="none" strike="noStrike" cap="none" normalizeH="0" baseline="0" dirty="0">
                          <a:ln>
                            <a:noFill/>
                          </a:ln>
                          <a:solidFill>
                            <a:schemeClr val="tx1"/>
                          </a:solidFill>
                          <a:effectLst>
                            <a:outerShdw blurRad="38100" dist="38100" dir="2700000" algn="tl">
                              <a:srgbClr val="000000"/>
                            </a:outerShdw>
                          </a:effectLst>
                          <a:latin typeface="宋体" panose="02010600030101010101" pitchFamily="2" charset="-122"/>
                          <a:ea typeface="宋体" panose="02010600030101010101" pitchFamily="2" charset="-122"/>
                        </a:rPr>
                        <a:t>16</a:t>
                      </a:r>
                      <a:r>
                        <a:rPr kumimoji="0" lang="zh-CN" altLang="en-US" sz="1100" b="0" i="0" u="none" strike="noStrike" cap="none" normalizeH="0" baseline="0" dirty="0">
                          <a:ln>
                            <a:noFill/>
                          </a:ln>
                          <a:solidFill>
                            <a:schemeClr val="tx1"/>
                          </a:solidFill>
                          <a:effectLst>
                            <a:outerShdw blurRad="38100" dist="38100" dir="2700000" algn="tl">
                              <a:srgbClr val="000000"/>
                            </a:outerShdw>
                          </a:effectLst>
                          <a:latin typeface="宋体" panose="02010600030101010101" pitchFamily="2" charset="-122"/>
                          <a:ea typeface="宋体" panose="02010600030101010101" pitchFamily="2" charset="-122"/>
                        </a:rPr>
                        <a:t>次，并提交讲座报告。</a:t>
                      </a: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1-4</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9"/>
                  </a:ext>
                </a:extLst>
              </a:tr>
              <a:tr h="640116">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宋体" panose="02010600030101010101" pitchFamily="2" charset="-122"/>
                          <a:ea typeface="宋体" panose="02010600030101010101" pitchFamily="2" charset="-122"/>
                        </a:rPr>
                        <a:t>全日制</a:t>
                      </a: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MFA</a:t>
                      </a:r>
                      <a:r>
                        <a:rPr kumimoji="0" lang="zh-CN" altLang="en-US" sz="1100" b="0" i="0" u="none" strike="noStrike" cap="none" normalizeH="0" baseline="0">
                          <a:ln>
                            <a:noFill/>
                          </a:ln>
                          <a:solidFill>
                            <a:srgbClr val="FFFFFF"/>
                          </a:solidFill>
                          <a:effectLst/>
                          <a:latin typeface="宋体" panose="02010600030101010101" pitchFamily="2" charset="-122"/>
                          <a:ea typeface="宋体" panose="02010600030101010101" pitchFamily="2" charset="-122"/>
                        </a:rPr>
                        <a:t>艺术实践、艺术考察</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各学科领域根据本专业特点，在第一学年和第二学年各安排一次专门的艺术实践和考察活动（各</a:t>
                      </a:r>
                      <a:r>
                        <a:rPr kumimoji="0" lang="en-US" altLang="zh-CN"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a:t>
                      </a: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学分），要求完成后提交不少于</a:t>
                      </a:r>
                      <a:r>
                        <a:rPr kumimoji="0" lang="en-US" altLang="zh-CN"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2000</a:t>
                      </a: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字的实践或考察报告。</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4</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1-4</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0"/>
                  </a:ext>
                </a:extLst>
              </a:tr>
              <a:tr h="228613">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chemeClr val="tx1"/>
                          </a:solidFill>
                          <a:effectLst/>
                          <a:latin typeface="宋体" panose="02010600030101010101" pitchFamily="2" charset="-122"/>
                          <a:ea typeface="宋体" panose="02010600030101010101" pitchFamily="2" charset="-122"/>
                        </a:rPr>
                        <a:t>社会实践</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chemeClr val="tx1"/>
                          </a:solidFill>
                          <a:effectLst/>
                          <a:latin typeface="宋体" panose="02010600030101010101" pitchFamily="2" charset="-122"/>
                          <a:ea typeface="宋体" panose="02010600030101010101" pitchFamily="2" charset="-122"/>
                        </a:rPr>
                        <a:t>由辅导员考核。</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2</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1-6</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1"/>
                  </a:ext>
                </a:extLst>
              </a:tr>
              <a:tr h="228613">
                <a:tc rowSpan="6">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宋体" panose="02010600030101010101" pitchFamily="2" charset="-122"/>
                          <a:ea typeface="宋体" panose="02010600030101010101" pitchFamily="2" charset="-122"/>
                        </a:rPr>
                        <a:t>学位论文及学位作品</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开题</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　</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4</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2"/>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中期检查</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　</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5</a:t>
                      </a:r>
                      <a:endParaRPr kumimoji="0" lang="en-US" altLang="zh-CN"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3"/>
                  </a:ext>
                </a:extLst>
              </a:tr>
              <a:tr h="0">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研究生在第二学年结束前举行中期展示</a:t>
                      </a:r>
                      <a:endParaRPr kumimoji="0" lang="zh-CN" altLang="en-US"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1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1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3</a:t>
                      </a:r>
                      <a:endParaRPr kumimoji="0" lang="en-US" altLang="zh-CN"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1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4</a:t>
                      </a:r>
                      <a:endParaRPr kumimoji="0" lang="en-US" altLang="zh-CN" sz="11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4"/>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研究生第三学年第一学期举行毕业展示</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5</a:t>
                      </a:r>
                      <a:endParaRPr kumimoji="0" lang="en-US" altLang="zh-CN"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5</a:t>
                      </a:r>
                      <a:endParaRPr kumimoji="0" lang="en-US" altLang="zh-CN"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5"/>
                  </a:ext>
                </a:extLst>
              </a:tr>
              <a:tr h="0">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提交定稿</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　</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第</a:t>
                      </a:r>
                      <a:r>
                        <a:rPr kumimoji="0" lang="en-US" altLang="zh-CN"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6</a:t>
                      </a:r>
                      <a:r>
                        <a:rPr kumimoji="0" lang="zh-CN" altLang="en-US" sz="1200" b="0" i="0" u="none" strike="noStrike" cap="none" normalizeH="0" baseline="0" dirty="0">
                          <a:ln>
                            <a:noFill/>
                          </a:ln>
                          <a:solidFill>
                            <a:srgbClr val="FFFFFF"/>
                          </a:solidFill>
                          <a:effectLst/>
                          <a:latin typeface="宋体" panose="02010600030101010101" pitchFamily="2" charset="-122"/>
                          <a:ea typeface="宋体" panose="02010600030101010101" pitchFamily="2" charset="-122"/>
                        </a:rPr>
                        <a:t>学期初</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6"/>
                  </a:ext>
                </a:extLst>
              </a:tr>
              <a:tr h="228613">
                <a:tc vMerge="1">
                  <a:txBody>
                    <a:bodyPr/>
                    <a:lstStyle/>
                    <a:p>
                      <a:endParaRPr lang="zh-CN" altLang="en-US"/>
                    </a:p>
                  </a:txBody>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宋体" panose="02010600030101010101" pitchFamily="2" charset="-122"/>
                          <a:ea typeface="宋体" panose="02010600030101010101" pitchFamily="2" charset="-122"/>
                        </a:rPr>
                        <a:t>论文答辩</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　</a:t>
                      </a:r>
                      <a:endParaRPr kumimoji="0" lang="zh-CN" altLang="en-US"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200" b="0" i="0" u="none" strike="noStrike" cap="none" normalizeH="0" baseline="0">
                          <a:ln>
                            <a:noFill/>
                          </a:ln>
                          <a:solidFill>
                            <a:srgbClr val="FFFFFF"/>
                          </a:solidFill>
                          <a:effectLst/>
                          <a:latin typeface="宋体" panose="02010600030101010101" pitchFamily="2" charset="-122"/>
                          <a:ea typeface="宋体" panose="02010600030101010101" pitchFamily="2" charset="-122"/>
                        </a:rPr>
                        <a:t>　</a:t>
                      </a:r>
                      <a:endParaRPr kumimoji="0" lang="zh-CN" altLang="en-US" sz="1200" b="0" i="0" u="none" strike="noStrike" cap="none" normalizeH="0" baseline="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lvl1pPr>
                        <a:spcBef>
                          <a:spcPct val="20000"/>
                        </a:spcBef>
                        <a:buClr>
                          <a:schemeClr val="hlink"/>
                        </a:buClr>
                        <a:buSzPct val="80000"/>
                        <a:buFont typeface="Arial" panose="020B0604020202020204" pitchFamily="34" charset="0"/>
                        <a:defRPr sz="28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1pPr>
                      <a:lvl2pPr>
                        <a:spcBef>
                          <a:spcPct val="20000"/>
                        </a:spcBef>
                        <a:buClr>
                          <a:schemeClr val="folHlink"/>
                        </a:buClr>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spcBef>
                          <a:spcPct val="20000"/>
                        </a:spcBef>
                        <a:buClr>
                          <a:schemeClr val="hlink"/>
                        </a:buClr>
                        <a:buSzPct val="80000"/>
                        <a:buFont typeface="Arial" panose="020B0604020202020204" pitchFamily="34" charset="0"/>
                        <a:defRPr sz="2000">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spcBef>
                          <a:spcPct val="20000"/>
                        </a:spcBef>
                        <a:buClr>
                          <a:schemeClr val="folHlink"/>
                        </a:buClr>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spcBef>
                          <a:spcPct val="20000"/>
                        </a:spcBef>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fontAlgn="base">
                        <a:spcBef>
                          <a:spcPct val="20000"/>
                        </a:spcBef>
                        <a:spcAft>
                          <a:spcPct val="0"/>
                        </a:spcAft>
                        <a:buClr>
                          <a:schemeClr val="hlink"/>
                        </a:buClr>
                        <a:buSzPct val="80000"/>
                        <a:buFont typeface="Arial" panose="020B0604020202020204" pitchFamily="34" charset="0"/>
                        <a:defRPr>
                          <a:solidFill>
                            <a:schemeClr val="tx1"/>
                          </a:solidFill>
                          <a:effectLst>
                            <a:outerShdw blurRad="38100" dist="38100" dir="2700000" algn="tl">
                              <a:srgbClr val="000000"/>
                            </a:outerShdw>
                          </a:effectLst>
                          <a:latin typeface="Tahoma" panose="020B0604030504040204" pitchFamily="34" charset="0"/>
                          <a:ea typeface="宋体" panose="02010600030101010101" pitchFamily="2" charset="-122"/>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FFFFFF"/>
                          </a:solidFill>
                          <a:effectLst/>
                          <a:latin typeface="Arial" panose="020B0604020202020204" pitchFamily="34" charset="0"/>
                          <a:ea typeface="宋体" panose="02010600030101010101" pitchFamily="2" charset="-122"/>
                          <a:cs typeface="Arial" panose="020B0604020202020204" pitchFamily="34" charset="0"/>
                        </a:rPr>
                        <a:t>6</a:t>
                      </a:r>
                      <a:endParaRPr kumimoji="0" lang="en-US" altLang="zh-CN" sz="1200" b="0" i="0" u="none" strike="noStrike" cap="none" normalizeH="0" baseline="0" dirty="0">
                        <a:ln>
                          <a:noFill/>
                        </a:ln>
                        <a:solidFill>
                          <a:schemeClr val="tx1"/>
                        </a:solidFill>
                        <a:effectLst/>
                        <a:latin typeface="Verdana" panose="020B0604030504040204" pitchFamily="34" charset="0"/>
                        <a:ea typeface="宋体" panose="02010600030101010101" pitchFamily="2" charset="-122"/>
                      </a:endParaRPr>
                    </a:p>
                  </a:txBody>
                  <a:tcPr marT="45723" marB="4572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17"/>
                  </a:ext>
                </a:extLst>
              </a:tr>
            </a:tbl>
          </a:graphicData>
        </a:graphic>
      </p:graphicFrame>
      <p:sp>
        <p:nvSpPr>
          <p:cNvPr id="56562" name="Text Box 7410"/>
          <p:cNvSpPr txBox="1">
            <a:spLocks noChangeArrowheads="1"/>
          </p:cNvSpPr>
          <p:nvPr/>
        </p:nvSpPr>
        <p:spPr bwMode="auto">
          <a:xfrm>
            <a:off x="533400" y="699353"/>
            <a:ext cx="8458200" cy="366713"/>
          </a:xfrm>
          <a:prstGeom prst="rect">
            <a:avLst/>
          </a:prstGeom>
          <a:noFill/>
          <a:ln>
            <a:noFill/>
          </a:ln>
          <a:effectLst/>
        </p:spPr>
        <p:txBody>
          <a:bodyPr>
            <a:spAutoFit/>
          </a:bodyPr>
          <a:lstStyle/>
          <a:p>
            <a:pPr eaLnBrk="1" hangingPunct="1">
              <a:defRPr/>
            </a:pPr>
            <a:r>
              <a:rPr lang="en-US" altLang="zh-CN" b="1" dirty="0">
                <a:solidFill>
                  <a:schemeClr val="tx2"/>
                </a:solidFill>
                <a:effectLst>
                  <a:outerShdw blurRad="38100" dist="38100" dir="2700000" algn="tl">
                    <a:srgbClr val="000000"/>
                  </a:outerShdw>
                </a:effectLst>
                <a:latin typeface="幼圆" panose="02010509060101010101" pitchFamily="49" charset="-122"/>
                <a:ea typeface="幼圆" panose="02010509060101010101" pitchFamily="49" charset="-122"/>
              </a:rPr>
              <a:t>3. MFA</a:t>
            </a:r>
            <a:r>
              <a:rPr lang="zh-CN" altLang="en-US" b="1" dirty="0">
                <a:solidFill>
                  <a:schemeClr val="tx2"/>
                </a:solidFill>
                <a:effectLst>
                  <a:outerShdw blurRad="38100" dist="38100" dir="2700000" algn="tl">
                    <a:srgbClr val="000000"/>
                  </a:outerShdw>
                </a:effectLst>
                <a:latin typeface="幼圆" panose="02010509060101010101" pitchFamily="49" charset="-122"/>
                <a:ea typeface="幼圆" panose="02010509060101010101" pitchFamily="49" charset="-122"/>
              </a:rPr>
              <a:t>学习期间所必须完成的课程类别和应达到的学分（共</a:t>
            </a:r>
            <a:r>
              <a:rPr lang="en-US" altLang="zh-CN" b="1" dirty="0">
                <a:solidFill>
                  <a:schemeClr val="tx2"/>
                </a:solidFill>
                <a:effectLst>
                  <a:outerShdw blurRad="38100" dist="38100" dir="2700000" algn="tl">
                    <a:srgbClr val="000000"/>
                  </a:outerShdw>
                </a:effectLst>
                <a:latin typeface="幼圆" panose="02010509060101010101" pitchFamily="49" charset="-122"/>
                <a:ea typeface="幼圆" panose="02010509060101010101" pitchFamily="49" charset="-122"/>
              </a:rPr>
              <a:t>56</a:t>
            </a:r>
            <a:r>
              <a:rPr lang="zh-CN" altLang="en-US" b="1" dirty="0">
                <a:solidFill>
                  <a:schemeClr val="tx2"/>
                </a:solidFill>
                <a:effectLst>
                  <a:outerShdw blurRad="38100" dist="38100" dir="2700000" algn="tl">
                    <a:srgbClr val="000000"/>
                  </a:outerShdw>
                </a:effectLst>
                <a:latin typeface="幼圆" panose="02010509060101010101" pitchFamily="49" charset="-122"/>
                <a:ea typeface="幼圆" panose="02010509060101010101" pitchFamily="49" charset="-122"/>
              </a:rPr>
              <a:t>个学分）：</a:t>
            </a:r>
          </a:p>
        </p:txBody>
      </p:sp>
      <p:sp>
        <p:nvSpPr>
          <p:cNvPr id="56563" name="Text Box 7411"/>
          <p:cNvSpPr txBox="1">
            <a:spLocks noChangeArrowheads="1"/>
          </p:cNvSpPr>
          <p:nvPr/>
        </p:nvSpPr>
        <p:spPr bwMode="auto">
          <a:xfrm>
            <a:off x="1447800" y="76261"/>
            <a:ext cx="5410200" cy="701675"/>
          </a:xfrm>
          <a:prstGeom prst="rect">
            <a:avLst/>
          </a:prstGeom>
          <a:noFill/>
          <a:ln>
            <a:noFill/>
          </a:ln>
          <a:effectLst/>
        </p:spPr>
        <p:txBody>
          <a:bodyPr>
            <a:spAutoFit/>
          </a:bodyPr>
          <a:lstStyle/>
          <a:p>
            <a:pPr eaLnBrk="1" hangingPunct="1">
              <a:defRPr/>
            </a:pPr>
            <a:r>
              <a:rPr lang="en-US" altLang="zh-CN" sz="4000">
                <a:solidFill>
                  <a:schemeClr val="tx2"/>
                </a:solidFill>
                <a:effectLst>
                  <a:outerShdw blurRad="38100" dist="38100" dir="2700000" algn="tl">
                    <a:srgbClr val="000000"/>
                  </a:outerShdw>
                </a:effectLst>
                <a:latin typeface="Tahoma" panose="020B0604030504040204" pitchFamily="34" charset="0"/>
              </a:rPr>
              <a:t>              </a:t>
            </a:r>
            <a:r>
              <a:rPr lang="en-US" altLang="zh-CN" sz="4000" b="1">
                <a:solidFill>
                  <a:schemeClr val="tx2"/>
                </a:solidFill>
                <a:effectLst>
                  <a:outerShdw blurRad="38100" dist="38100" dir="2700000" algn="tl">
                    <a:srgbClr val="000000"/>
                  </a:outerShdw>
                </a:effectLst>
                <a:latin typeface="幼圆" panose="02010509060101010101" pitchFamily="49" charset="-122"/>
                <a:ea typeface="幼圆" panose="02010509060101010101" pitchFamily="49" charset="-122"/>
              </a:rPr>
              <a:t>MFA</a:t>
            </a:r>
            <a:endParaRPr lang="zh-CN" altLang="en-US" sz="4000" b="1">
              <a:solidFill>
                <a:schemeClr val="tx2"/>
              </a:solidFill>
              <a:effectLst>
                <a:outerShdw blurRad="38100" dist="38100" dir="2700000" algn="tl">
                  <a:srgbClr val="000000"/>
                </a:outerShdw>
              </a:effectLst>
              <a:latin typeface="幼圆" panose="02010509060101010101" pitchFamily="49" charset="-122"/>
              <a:ea typeface="幼圆" panose="02010509060101010101" pitchFamily="49" charset="-122"/>
            </a:endParaRPr>
          </a:p>
        </p:txBody>
      </p:sp>
    </p:spTree>
  </p:cSld>
  <p:clrMapOvr>
    <a:masterClrMapping/>
  </p:clrMapOvr>
</p:sld>
</file>

<file path=ppt/theme/theme1.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3123</TotalTime>
  <Words>2693</Words>
  <Application>Microsoft Office PowerPoint</Application>
  <PresentationFormat>全屏显示(4:3)</PresentationFormat>
  <Paragraphs>386</Paragraphs>
  <Slides>25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25</vt:i4>
      </vt:variant>
    </vt:vector>
  </HeadingPairs>
  <TitlesOfParts>
    <vt:vector size="33" baseType="lpstr">
      <vt:lpstr>宋体</vt:lpstr>
      <vt:lpstr>幼圆</vt:lpstr>
      <vt:lpstr>Arial</vt:lpstr>
      <vt:lpstr>Tahoma</vt:lpstr>
      <vt:lpstr>Times New Roman</vt:lpstr>
      <vt:lpstr>Verdana</vt:lpstr>
      <vt:lpstr>Wingdings</vt:lpstr>
      <vt:lpstr>Compass</vt:lpstr>
      <vt:lpstr>2019-2020秋学期 研 究 生 入 学 说 明</vt:lpstr>
      <vt:lpstr>PowerPoint 演示文稿</vt:lpstr>
      <vt:lpstr>◆管  理</vt:lpstr>
      <vt:lpstr>MA</vt:lpstr>
      <vt:lpstr>PowerPoint 演示文稿</vt:lpstr>
      <vt:lpstr>PowerPoint 演示文稿</vt:lpstr>
      <vt:lpstr> </vt:lpstr>
      <vt:lpstr>PowerPoint 演示文稿</vt:lpstr>
      <vt:lpstr>PowerPoint 演示文稿</vt:lpstr>
      <vt:lpstr>博士 </vt:lpstr>
      <vt:lpstr>PowerPoint 演示文稿</vt:lpstr>
      <vt:lpstr>PowerPoint 演示文稿</vt:lpstr>
      <vt:lpstr>PowerPoint 演示文稿</vt:lpstr>
      <vt:lpstr>◆毕业论文</vt:lpstr>
      <vt:lpstr>◆新生入学学生系统使用说明 </vt:lpstr>
      <vt:lpstr>新生学生系统使用说明 </vt:lpstr>
      <vt:lpstr>新生学生系统使用说明 </vt:lpstr>
      <vt:lpstr>新生学生系统使用说明 </vt:lpstr>
      <vt:lpstr>新生学生系统使用说明 </vt:lpstr>
      <vt:lpstr>新生学生系统使用说明 </vt:lpstr>
      <vt:lpstr>新生学生系统使用说明 </vt:lpstr>
      <vt:lpstr>新生学生系统使用说明 </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li fan</cp:lastModifiedBy>
  <cp:revision>209</cp:revision>
  <cp:lastPrinted>1601-01-01T00:00:00Z</cp:lastPrinted>
  <dcterms:created xsi:type="dcterms:W3CDTF">1601-01-01T00:00:00Z</dcterms:created>
  <dcterms:modified xsi:type="dcterms:W3CDTF">2019-09-06T00:51:47Z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