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57" r:id="rId3"/>
    <p:sldId id="256" r:id="rId4"/>
    <p:sldId id="269" r:id="rId6"/>
    <p:sldId id="270" r:id="rId7"/>
    <p:sldId id="27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22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4.xml"/><Relationship Id="rId13" Type="http://schemas.openxmlformats.org/officeDocument/2006/relationships/image" Target="../media/image24.png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image" Target="../media/image23.png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9.xml"/><Relationship Id="rId7" Type="http://schemas.openxmlformats.org/officeDocument/2006/relationships/image" Target="../media/image9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8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1.png"/><Relationship Id="rId2" Type="http://schemas.openxmlformats.org/officeDocument/2006/relationships/tags" Target="../tags/tag23.xml"/><Relationship Id="rId10" Type="http://schemas.openxmlformats.org/officeDocument/2006/relationships/slideLayout" Target="../slideLayouts/slideLayout7.xml"/><Relationship Id="rId1" Type="http://schemas.openxmlformats.org/officeDocument/2006/relationships/hyperlink" Target="https://acgecfd.yuketang.cn/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15.png"/><Relationship Id="rId7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tags" Target="../tags/tag32.xml"/><Relationship Id="rId4" Type="http://schemas.openxmlformats.org/officeDocument/2006/relationships/image" Target="../media/image13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image" Target="../media/image16.png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4.xml"/><Relationship Id="rId5" Type="http://schemas.openxmlformats.org/officeDocument/2006/relationships/image" Target="../media/image17.jpe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6.png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9.xml"/><Relationship Id="rId6" Type="http://schemas.openxmlformats.org/officeDocument/2006/relationships/image" Target="../media/image19.png"/><Relationship Id="rId5" Type="http://schemas.openxmlformats.org/officeDocument/2006/relationships/tags" Target="../tags/tag48.xml"/><Relationship Id="rId4" Type="http://schemas.openxmlformats.org/officeDocument/2006/relationships/image" Target="../media/image1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21.jpeg"/><Relationship Id="rId2" Type="http://schemas.openxmlformats.org/officeDocument/2006/relationships/tags" Target="../tags/tag50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private/var/folders/dp/hqf3wtvn13s0d3yfr75kfqy00000gn/T/com.kingsoft.wpsoffice.mac/picturecompress_20240810192126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50495" y="871220"/>
            <a:ext cx="12354560" cy="5984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0610" y="224155"/>
            <a:ext cx="4936490" cy="473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24569"/>
          <a:stretch>
            <a:fillRect/>
          </a:stretch>
        </p:blipFill>
        <p:spPr>
          <a:xfrm>
            <a:off x="-154940" y="66675"/>
            <a:ext cx="1513840" cy="803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94825" y="182880"/>
            <a:ext cx="2440305" cy="582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2.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查询学习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进度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三步研修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32155" y="1934845"/>
            <a:ext cx="52050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点击【进入培训班】可查看全部课程数、全部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学时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学习进度—可查看单门课程学习进度、全部课程学习进度。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鼠标放置于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【达标/未达标处】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可显示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【达标条件】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grpSp>
        <p:nvGrpSpPr>
          <p:cNvPr id="51" name="组合 51"/>
          <p:cNvGrpSpPr/>
          <p:nvPr/>
        </p:nvGrpSpPr>
        <p:grpSpPr>
          <a:xfrm>
            <a:off x="6831648" y="1878965"/>
            <a:ext cx="3288030" cy="2032000"/>
            <a:chOff x="1695" y="89807"/>
            <a:chExt cx="4480" cy="2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695" y="89807"/>
              <a:ext cx="4480" cy="2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矩形 39"/>
            <p:cNvSpPr/>
            <p:nvPr>
              <p:custDataLst>
                <p:tags r:id="rId5"/>
              </p:custDataLst>
            </p:nvPr>
          </p:nvSpPr>
          <p:spPr>
            <a:xfrm>
              <a:off x="5630" y="90359"/>
              <a:ext cx="377" cy="35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  <p:sp>
          <p:nvSpPr>
            <p:cNvPr id="48" name="矩形 48"/>
            <p:cNvSpPr/>
            <p:nvPr>
              <p:custDataLst>
                <p:tags r:id="rId6"/>
              </p:custDataLst>
            </p:nvPr>
          </p:nvSpPr>
          <p:spPr>
            <a:xfrm>
              <a:off x="2742" y="90128"/>
              <a:ext cx="267" cy="120"/>
            </a:xfrm>
            <a:prstGeom prst="rect">
              <a:avLst/>
            </a:prstGeom>
            <a:solidFill>
              <a:srgbClr val="3A93FE"/>
            </a:solidFill>
            <a:ln>
              <a:noFill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sp>
        <p:sp>
          <p:nvSpPr>
            <p:cNvPr id="49" name="矩形 49"/>
            <p:cNvSpPr/>
            <p:nvPr>
              <p:custDataLst>
                <p:tags r:id="rId7"/>
              </p:custDataLst>
            </p:nvPr>
          </p:nvSpPr>
          <p:spPr>
            <a:xfrm>
              <a:off x="2869" y="90380"/>
              <a:ext cx="243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sp>
        <p:sp>
          <p:nvSpPr>
            <p:cNvPr id="50" name="矩形 50"/>
            <p:cNvSpPr/>
            <p:nvPr>
              <p:custDataLst>
                <p:tags r:id="rId8"/>
              </p:custDataLst>
            </p:nvPr>
          </p:nvSpPr>
          <p:spPr>
            <a:xfrm>
              <a:off x="2036" y="90472"/>
              <a:ext cx="285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</p:sp>
      </p:grpSp>
      <p:grpSp>
        <p:nvGrpSpPr>
          <p:cNvPr id="55" name="组合 55"/>
          <p:cNvGrpSpPr/>
          <p:nvPr/>
        </p:nvGrpSpPr>
        <p:grpSpPr>
          <a:xfrm>
            <a:off x="6443345" y="4431665"/>
            <a:ext cx="4064635" cy="1382395"/>
            <a:chOff x="3738" y="93023"/>
            <a:chExt cx="4944" cy="1618"/>
          </a:xfrm>
        </p:grpSpPr>
        <p:pic>
          <p:nvPicPr>
            <p:cNvPr id="38" name="图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738" y="93023"/>
              <a:ext cx="4944" cy="16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矩形 54"/>
            <p:cNvSpPr/>
            <p:nvPr>
              <p:custDataLst>
                <p:tags r:id="rId11"/>
              </p:custDataLst>
            </p:nvPr>
          </p:nvSpPr>
          <p:spPr>
            <a:xfrm>
              <a:off x="4992" y="93295"/>
              <a:ext cx="1398" cy="8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</p:grpSp>
      <p:grpSp>
        <p:nvGrpSpPr>
          <p:cNvPr id="53" name="组合 53"/>
          <p:cNvGrpSpPr/>
          <p:nvPr/>
        </p:nvGrpSpPr>
        <p:grpSpPr>
          <a:xfrm>
            <a:off x="1383665" y="4106545"/>
            <a:ext cx="3486150" cy="2032635"/>
            <a:chOff x="6321" y="90014"/>
            <a:chExt cx="4421" cy="26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" name="图片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t="4860"/>
            <a:stretch>
              <a:fillRect/>
            </a:stretch>
          </p:blipFill>
          <p:spPr>
            <a:xfrm>
              <a:off x="6321" y="90014"/>
              <a:ext cx="4392" cy="2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矩形 42"/>
            <p:cNvSpPr/>
            <p:nvPr>
              <p:custDataLst>
                <p:tags r:id="rId14"/>
              </p:custDataLst>
            </p:nvPr>
          </p:nvSpPr>
          <p:spPr>
            <a:xfrm>
              <a:off x="7415" y="91578"/>
              <a:ext cx="3327" cy="29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" name="图片 113"/>
          <p:cNvPicPr/>
          <p:nvPr/>
        </p:nvPicPr>
        <p:blipFill>
          <a:blip r:embed="rId1"/>
          <a:srcRect l="1699"/>
          <a:stretch>
            <a:fillRect/>
          </a:stretch>
        </p:blipFill>
        <p:spPr>
          <a:xfrm>
            <a:off x="850265" y="3149600"/>
            <a:ext cx="5071110" cy="29724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2489200" y="4191000"/>
          <a:ext cx="0" cy="0"/>
        </p:xfrm>
        <a:graphic>
          <a:graphicData uri="http://schemas.openxmlformats.org/drawingml/2006/table">
            <a:tbl>
              <a:tblPr/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235" y="3675380"/>
            <a:ext cx="3816350" cy="2123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文本框 114"/>
          <p:cNvSpPr txBox="1"/>
          <p:nvPr/>
        </p:nvSpPr>
        <p:spPr>
          <a:xfrm>
            <a:off x="432435" y="1899285"/>
            <a:ext cx="104330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培训班显示【已达标】时，点击【生成证书】，即可下载中国学位与研究生教育学会“四有导师学院”在线研修证书（电子版）。（证书下载请前往电脑端）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3.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领取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学习证书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三步研修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本框 112"/>
          <p:cNvSpPr txBox="1"/>
          <p:nvPr/>
        </p:nvSpPr>
        <p:spPr>
          <a:xfrm>
            <a:off x="502285" y="1275715"/>
            <a:ext cx="106191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5400" algn="l" fontAlgn="auto"/>
            <a:endParaRPr lang="zh-CN" b="0">
              <a:solidFill>
                <a:srgbClr val="000000"/>
              </a:solidFill>
              <a:latin typeface="仿宋" charset="0"/>
              <a:ea typeface="仿宋" charset="0"/>
              <a:cs typeface="仿宋" charset="0"/>
            </a:endParaRPr>
          </a:p>
          <a:p>
            <a:pPr indent="25400" algn="l" fontAlgn="auto"/>
            <a:r>
              <a:rPr lang="en-US" altLang="zh-CN" b="0">
                <a:solidFill>
                  <a:srgbClr val="000000"/>
                </a:solidFill>
                <a:latin typeface="仿宋" charset="0"/>
                <a:ea typeface="仿宋" charset="0"/>
                <a:cs typeface="仿宋" charset="0"/>
              </a:rPr>
              <a:t>     </a:t>
            </a:r>
            <a:r>
              <a:rPr lang="zh-CN" b="0">
                <a:solidFill>
                  <a:srgbClr val="000000"/>
                </a:solidFill>
                <a:latin typeface="仿宋" charset="0"/>
                <a:ea typeface="仿宋" charset="0"/>
                <a:cs typeface="仿宋" charset="0"/>
              </a:rPr>
              <a:t>欢迎您参加中国学位与研究生教育学会“四有导师学院”在线研修项目。为了您在平台顺利登录和研修，现将有关登录和研修分述如下。</a:t>
            </a:r>
            <a:endParaRPr lang="zh-CN" altLang="en-US" b="0">
              <a:solidFill>
                <a:srgbClr val="000000"/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一点说明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  <p:pic>
        <p:nvPicPr>
          <p:cNvPr id="4" name="图片 3" descr="截屏2024-08-10 19.28.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5345" y="2500630"/>
            <a:ext cx="10182225" cy="4087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" name="组合 24"/>
          <p:cNvGrpSpPr/>
          <p:nvPr/>
        </p:nvGrpSpPr>
        <p:grpSpPr>
          <a:xfrm>
            <a:off x="1216660" y="4316730"/>
            <a:ext cx="3373755" cy="2023745"/>
            <a:chOff x="0" y="0"/>
            <a:chExt cx="1525905" cy="901700"/>
          </a:xfrm>
        </p:grpSpPr>
        <p:pic>
          <p:nvPicPr>
            <p:cNvPr id="4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25905" cy="9017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" name="矩形: 圆角 23"/>
            <p:cNvSpPr/>
            <p:nvPr>
              <p:custDataLst>
                <p:tags r:id="rId3"/>
              </p:custDataLst>
            </p:nvPr>
          </p:nvSpPr>
          <p:spPr>
            <a:xfrm>
              <a:off x="386862" y="275492"/>
              <a:ext cx="1096107" cy="22273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文本框 1"/>
          <p:cNvSpPr txBox="1"/>
          <p:nvPr/>
        </p:nvSpPr>
        <p:spPr>
          <a:xfrm>
            <a:off x="911225" y="1798955"/>
            <a:ext cx="47764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仿宋" charset="0"/>
                <a:ea typeface="仿宋" charset="0"/>
                <a:cs typeface="仿宋" charset="0"/>
              </a:rPr>
              <a:t>注意：如已在黄河雨课堂操作过其他项目的身份绑定，无需“解绑账号”，请直接点击【增加学校】，搜索选择学校名称“中国学位与研究生教育学会</a:t>
            </a:r>
            <a:r>
              <a:rPr lang="zh-CN" altLang="en-US" b="1">
                <a:solidFill>
                  <a:srgbClr val="FF0000"/>
                </a:solidFill>
                <a:latin typeface="仿宋" charset="0"/>
                <a:ea typeface="仿宋" charset="0"/>
                <a:cs typeface="仿宋" charset="0"/>
              </a:rPr>
              <a:t>四有导师学院</a:t>
            </a:r>
            <a:r>
              <a:rPr lang="zh-CN" altLang="en-US">
                <a:latin typeface="仿宋" charset="0"/>
                <a:ea typeface="仿宋" charset="0"/>
                <a:cs typeface="仿宋" charset="0"/>
              </a:rPr>
              <a:t>”即可。</a:t>
            </a:r>
            <a:endParaRPr lang="zh-CN" altLang="en-US">
              <a:latin typeface="仿宋" charset="0"/>
              <a:ea typeface="仿宋" charset="0"/>
              <a:cs typeface="仿宋" charset="0"/>
            </a:endParaRPr>
          </a:p>
        </p:txBody>
      </p:sp>
      <p:grpSp>
        <p:nvGrpSpPr>
          <p:cNvPr id="27" name="组合 27"/>
          <p:cNvGrpSpPr>
            <a:grpSpLocks noChangeAspect="1"/>
          </p:cNvGrpSpPr>
          <p:nvPr/>
        </p:nvGrpSpPr>
        <p:grpSpPr>
          <a:xfrm>
            <a:off x="7990840" y="1135380"/>
            <a:ext cx="2299970" cy="3942715"/>
            <a:chOff x="-199390" y="-341630"/>
            <a:chExt cx="1430655" cy="2452370"/>
          </a:xfrm>
        </p:grpSpPr>
        <p:pic>
          <p:nvPicPr>
            <p:cNvPr id="36" name="图片 36" descr="文本&#10;&#10;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4"/>
            <a:stretch>
              <a:fillRect/>
            </a:stretch>
          </p:blipFill>
          <p:spPr>
            <a:xfrm>
              <a:off x="-199390" y="-341630"/>
              <a:ext cx="1430655" cy="245237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5" name="矩形: 圆角 25"/>
            <p:cNvSpPr/>
            <p:nvPr>
              <p:custDataLst>
                <p:tags r:id="rId6"/>
              </p:custDataLst>
            </p:nvPr>
          </p:nvSpPr>
          <p:spPr>
            <a:xfrm>
              <a:off x="745490" y="1893570"/>
              <a:ext cx="391795" cy="1758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矩形: 圆角 26"/>
            <p:cNvSpPr/>
            <p:nvPr>
              <p:custDataLst>
                <p:tags r:id="rId7"/>
              </p:custDataLst>
            </p:nvPr>
          </p:nvSpPr>
          <p:spPr>
            <a:xfrm>
              <a:off x="688340" y="1090295"/>
              <a:ext cx="448310" cy="1758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096000" y="5434965"/>
            <a:ext cx="45396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>
              <a:lnSpc>
                <a:spcPct val="150000"/>
              </a:lnSpc>
              <a:buFont typeface="+mj-ea"/>
              <a:buAutoNum type="circleNumDbPlain"/>
            </a:pP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手机微信搜索关注黄河雨课堂公众号；</a:t>
            </a:r>
            <a:endParaRPr lang="zh-CN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</a:pPr>
            <a:r>
              <a:rPr 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点击右下角【更多】-【身份绑定】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cxnSp>
        <p:nvCxnSpPr>
          <p:cNvPr id="8" name="肘形连接符 7"/>
          <p:cNvCxnSpPr>
            <a:stCxn id="6" idx="3"/>
            <a:endCxn id="26" idx="3"/>
          </p:cNvCxnSpPr>
          <p:nvPr/>
        </p:nvCxnSpPr>
        <p:spPr>
          <a:xfrm flipH="1" flipV="1">
            <a:off x="10138410" y="3578860"/>
            <a:ext cx="497205" cy="2317115"/>
          </a:xfrm>
          <a:prstGeom prst="bentConnector3">
            <a:avLst>
              <a:gd name="adj1" fmla="val -478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1.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登陆前需手机绑定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三步登录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" name="文本框 112"/>
          <p:cNvSpPr txBox="1"/>
          <p:nvPr/>
        </p:nvSpPr>
        <p:spPr>
          <a:xfrm>
            <a:off x="267335" y="5658485"/>
            <a:ext cx="46666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搜索选择学校名称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lvl="0" indent="0" algn="l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【中国学位与研究生教育学会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四有导师学院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】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  <a:p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43800" y="1499235"/>
            <a:ext cx="4411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 startAt="2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输入账号（手机号）、动态验证码（会发送至手机号上）点击【确认绑定】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grpSp>
        <p:nvGrpSpPr>
          <p:cNvPr id="31" name="组合 31"/>
          <p:cNvGrpSpPr>
            <a:grpSpLocks noChangeAspect="1"/>
          </p:cNvGrpSpPr>
          <p:nvPr/>
        </p:nvGrpSpPr>
        <p:grpSpPr>
          <a:xfrm>
            <a:off x="4799965" y="1701800"/>
            <a:ext cx="1946275" cy="3590290"/>
            <a:chOff x="0" y="0"/>
            <a:chExt cx="1179830" cy="2331720"/>
          </a:xfrm>
        </p:grpSpPr>
        <p:pic>
          <p:nvPicPr>
            <p:cNvPr id="52" name="图片 5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4" b="6728"/>
            <a:stretch>
              <a:fillRect/>
            </a:stretch>
          </p:blipFill>
          <p:spPr>
            <a:xfrm>
              <a:off x="0" y="0"/>
              <a:ext cx="1179830" cy="23317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矩形: 圆角 28"/>
            <p:cNvSpPr/>
            <p:nvPr>
              <p:custDataLst>
                <p:tags r:id="rId3"/>
              </p:custDataLst>
            </p:nvPr>
          </p:nvSpPr>
          <p:spPr>
            <a:xfrm>
              <a:off x="30773" y="395653"/>
              <a:ext cx="1143000" cy="16998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矩形: 圆角 29"/>
            <p:cNvSpPr/>
            <p:nvPr>
              <p:custDataLst>
                <p:tags r:id="rId4"/>
              </p:custDataLst>
            </p:nvPr>
          </p:nvSpPr>
          <p:spPr>
            <a:xfrm>
              <a:off x="898281" y="794238"/>
              <a:ext cx="269630" cy="1406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矩形: 圆角 30"/>
            <p:cNvSpPr/>
            <p:nvPr>
              <p:custDataLst>
                <p:tags r:id="rId5"/>
              </p:custDataLst>
            </p:nvPr>
          </p:nvSpPr>
          <p:spPr>
            <a:xfrm>
              <a:off x="294542" y="1978269"/>
              <a:ext cx="574431" cy="14653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矩形 3"/>
          <p:cNvSpPr/>
          <p:nvPr/>
        </p:nvSpPr>
        <p:spPr>
          <a:xfrm>
            <a:off x="8115300" y="3230245"/>
            <a:ext cx="168275" cy="9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908290" y="3327400"/>
            <a:ext cx="3375660" cy="1964055"/>
            <a:chOff x="9751" y="4003"/>
            <a:chExt cx="4990" cy="290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11852" b="61231"/>
            <a:stretch>
              <a:fillRect/>
            </a:stretch>
          </p:blipFill>
          <p:spPr>
            <a:xfrm>
              <a:off x="9751" y="4003"/>
              <a:ext cx="4990" cy="290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2320" y="5400"/>
              <a:ext cx="1183" cy="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5704" b="20611"/>
          <a:stretch>
            <a:fillRect/>
          </a:stretch>
        </p:blipFill>
        <p:spPr>
          <a:xfrm>
            <a:off x="813435" y="1701800"/>
            <a:ext cx="1884680" cy="3670935"/>
          </a:xfrm>
          <a:prstGeom prst="rect">
            <a:avLst/>
          </a:prstGeom>
        </p:spPr>
      </p:pic>
      <p:cxnSp>
        <p:nvCxnSpPr>
          <p:cNvPr id="11" name="肘形连接符 10"/>
          <p:cNvCxnSpPr>
            <a:stCxn id="2" idx="1"/>
            <a:endCxn id="29" idx="3"/>
          </p:cNvCxnSpPr>
          <p:nvPr/>
        </p:nvCxnSpPr>
        <p:spPr>
          <a:xfrm rot="10800000" flipV="1">
            <a:off x="6726555" y="1914525"/>
            <a:ext cx="817245" cy="1118870"/>
          </a:xfrm>
          <a:prstGeom prst="bentConnector3">
            <a:avLst>
              <a:gd name="adj1" fmla="val 4996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8837295" y="5796915"/>
            <a:ext cx="1453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 startAt="3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绑定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成功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1.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登陆前需手机绑定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三步登录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" name="文本框 112"/>
          <p:cNvSpPr txBox="1"/>
          <p:nvPr/>
        </p:nvSpPr>
        <p:spPr>
          <a:xfrm>
            <a:off x="612140" y="1723390"/>
            <a:ext cx="103835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电脑端浏览器访问平台链接：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  <a:hlinkClick r:id="rId1"/>
              </a:rPr>
              <a:t>https://acgecfd.yuketang.cn/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，点击右上方的【登录】，用绑定手机号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的微信扫码登录。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grpSp>
        <p:nvGrpSpPr>
          <p:cNvPr id="17" name="组合 17"/>
          <p:cNvGrpSpPr/>
          <p:nvPr/>
        </p:nvGrpSpPr>
        <p:grpSpPr>
          <a:xfrm>
            <a:off x="1009015" y="3715385"/>
            <a:ext cx="4285615" cy="2225675"/>
            <a:chOff x="0" y="0"/>
            <a:chExt cx="3709670" cy="1657350"/>
          </a:xfrm>
        </p:grpSpPr>
        <p:pic>
          <p:nvPicPr>
            <p:cNvPr id="2" name="图片 2" descr="文本&#10;&#10;描述已自动生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9670" cy="1657350"/>
            </a:xfrm>
            <a:prstGeom prst="rect">
              <a:avLst/>
            </a:prstGeom>
          </p:spPr>
        </p:pic>
        <p:sp>
          <p:nvSpPr>
            <p:cNvPr id="16" name="矩形: 圆角 16"/>
            <p:cNvSpPr/>
            <p:nvPr>
              <p:custDataLst>
                <p:tags r:id="rId4"/>
              </p:custDataLst>
            </p:nvPr>
          </p:nvSpPr>
          <p:spPr>
            <a:xfrm>
              <a:off x="3212123" y="41030"/>
              <a:ext cx="433754" cy="12895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9" name="组合 19"/>
          <p:cNvGrpSpPr/>
          <p:nvPr/>
        </p:nvGrpSpPr>
        <p:grpSpPr>
          <a:xfrm>
            <a:off x="6931025" y="3715385"/>
            <a:ext cx="4064000" cy="2225675"/>
            <a:chOff x="0" y="0"/>
            <a:chExt cx="3006090" cy="1729740"/>
          </a:xfrm>
        </p:grpSpPr>
        <p:pic>
          <p:nvPicPr>
            <p:cNvPr id="4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06090" cy="1729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矩形: 圆角 18"/>
            <p:cNvSpPr/>
            <p:nvPr>
              <p:custDataLst>
                <p:tags r:id="rId7"/>
              </p:custDataLst>
            </p:nvPr>
          </p:nvSpPr>
          <p:spPr>
            <a:xfrm>
              <a:off x="1799492" y="885092"/>
              <a:ext cx="668216" cy="54512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2.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扫码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登录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三步登录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3.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进入培训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班选课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三步登录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12140" y="1652905"/>
            <a:ext cx="111829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选修课：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点击【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进入培训班】后您可在左侧看到贵校设置的选修课要求，点击【去选课】按钮，根据需要选择您想要学习的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课程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8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640" y="2521585"/>
            <a:ext cx="3395980" cy="20116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60085" y="2965450"/>
            <a:ext cx="3534410" cy="20116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7839710" y="2260600"/>
            <a:ext cx="3954780" cy="4004310"/>
            <a:chOff x="12346" y="3560"/>
            <a:chExt cx="6228" cy="6306"/>
          </a:xfrm>
        </p:grpSpPr>
        <p:grpSp>
          <p:nvGrpSpPr>
            <p:cNvPr id="47" name="组合 47"/>
            <p:cNvGrpSpPr/>
            <p:nvPr/>
          </p:nvGrpSpPr>
          <p:grpSpPr>
            <a:xfrm>
              <a:off x="12346" y="3560"/>
              <a:ext cx="6228" cy="6306"/>
              <a:chOff x="2384" y="64219"/>
              <a:chExt cx="5569" cy="4861"/>
            </a:xfrm>
          </p:grpSpPr>
          <p:pic>
            <p:nvPicPr>
              <p:cNvPr id="44" name="图片 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2384" y="66059"/>
                <a:ext cx="5569" cy="30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矩形 46"/>
              <p:cNvSpPr/>
              <p:nvPr>
                <p:custDataLst>
                  <p:tags r:id="rId9"/>
                </p:custDataLst>
              </p:nvPr>
            </p:nvSpPr>
            <p:spPr>
              <a:xfrm>
                <a:off x="2384" y="64219"/>
                <a:ext cx="511" cy="1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</p:sp>
        </p:grpSp>
        <p:sp>
          <p:nvSpPr>
            <p:cNvPr id="6" name="圆角矩形 5"/>
            <p:cNvSpPr/>
            <p:nvPr>
              <p:custDataLst>
                <p:tags r:id="rId10"/>
              </p:custDataLst>
            </p:nvPr>
          </p:nvSpPr>
          <p:spPr>
            <a:xfrm>
              <a:off x="16360" y="7064"/>
              <a:ext cx="1615" cy="63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2285" y="4572635"/>
            <a:ext cx="3954780" cy="1929765"/>
            <a:chOff x="613" y="3088"/>
            <a:chExt cx="9163" cy="4328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13" y="4005"/>
              <a:ext cx="9163" cy="341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2918" y="3088"/>
              <a:ext cx="6400" cy="6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noAutofit/>
            </a:bodyPr>
            <a:p>
              <a:pPr lvl="0" indent="0" algn="l">
                <a:lnSpc>
                  <a:spcPct val="150000"/>
                </a:lnSpc>
                <a:buClrTx/>
                <a:buSzTx/>
                <a:buFont typeface="+mj-ea"/>
                <a:buNone/>
              </a:pPr>
              <a:r>
                <a:rPr lang="zh-CN" sz="1600" b="1">
                  <a:solidFill>
                    <a:schemeClr val="accent1">
                      <a:lumMod val="75000"/>
                    </a:schemeClr>
                  </a:solidFill>
                  <a:latin typeface="仿宋" charset="0"/>
                  <a:ea typeface="仿宋" charset="0"/>
                  <a:cs typeface="仿宋" charset="0"/>
                  <a:sym typeface="+mn-ea"/>
                </a:rPr>
                <a:t>选修课</a:t>
              </a:r>
              <a:r>
                <a:rPr lang="zh-CN" sz="1600" b="1">
                  <a:solidFill>
                    <a:schemeClr val="accent1">
                      <a:lumMod val="75000"/>
                    </a:schemeClr>
                  </a:solidFill>
                  <a:latin typeface="仿宋" charset="0"/>
                  <a:ea typeface="仿宋" charset="0"/>
                  <a:cs typeface="仿宋" charset="0"/>
                  <a:sym typeface="+mn-ea"/>
                </a:rPr>
                <a:t>要求</a:t>
              </a:r>
              <a:endPara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endParaRPr>
            </a:p>
          </p:txBody>
        </p:sp>
        <p:cxnSp>
          <p:nvCxnSpPr>
            <p:cNvPr id="15" name="肘形连接符 14"/>
            <p:cNvCxnSpPr>
              <a:endCxn id="16" idx="0"/>
            </p:cNvCxnSpPr>
            <p:nvPr>
              <p:custDataLst>
                <p:tags r:id="rId14"/>
              </p:custDataLst>
            </p:nvPr>
          </p:nvCxnSpPr>
          <p:spPr>
            <a:xfrm rot="10800000" flipV="1">
              <a:off x="1256" y="3743"/>
              <a:ext cx="1542" cy="68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>
              <p:custDataLst>
                <p:tags r:id="rId15"/>
              </p:custDataLst>
            </p:nvPr>
          </p:nvSpPr>
          <p:spPr>
            <a:xfrm>
              <a:off x="613" y="4432"/>
              <a:ext cx="1285" cy="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3916045" y="2898140"/>
            <a:ext cx="504825" cy="3276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16"/>
            </p:custDataLst>
          </p:nvPr>
        </p:nvSpPr>
        <p:spPr>
          <a:xfrm flipV="1">
            <a:off x="502285" y="5502910"/>
            <a:ext cx="713105" cy="144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肘形连接符 18"/>
          <p:cNvCxnSpPr>
            <a:endCxn id="18" idx="3"/>
          </p:cNvCxnSpPr>
          <p:nvPr/>
        </p:nvCxnSpPr>
        <p:spPr>
          <a:xfrm rot="10800000" flipV="1">
            <a:off x="1214755" y="2040890"/>
            <a:ext cx="4275455" cy="3534410"/>
          </a:xfrm>
          <a:prstGeom prst="bentConnector3">
            <a:avLst>
              <a:gd name="adj1" fmla="val -4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9255" y="2543175"/>
            <a:ext cx="5818505" cy="216598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3.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选课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三步登录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08660" y="5413375"/>
            <a:ext cx="4961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 startAt="2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必修课：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点击【进入培训班】可显示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贵单位选定的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所有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必修课程。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4200" y="5413375"/>
            <a:ext cx="5257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 startAt="3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进入平台-点击左侧【教学管理】搜索关键词，可从中筛选自己想听的课程。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6837680" y="2397125"/>
            <a:ext cx="4961255" cy="231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201795" y="3429000"/>
            <a:ext cx="579120" cy="382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688465" y="4187190"/>
            <a:ext cx="4408170" cy="5219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肘形连接符 10"/>
          <p:cNvCxnSpPr>
            <a:stCxn id="113" idx="0"/>
            <a:endCxn id="8" idx="2"/>
          </p:cNvCxnSpPr>
          <p:nvPr/>
        </p:nvCxnSpPr>
        <p:spPr>
          <a:xfrm rot="16200000">
            <a:off x="3188335" y="4709795"/>
            <a:ext cx="704215" cy="702945"/>
          </a:xfrm>
          <a:prstGeom prst="bentConnector3">
            <a:avLst>
              <a:gd name="adj1" fmla="val 2984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1.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两种方式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参与研修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三步研修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73125" y="1917065"/>
            <a:ext cx="9834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方式一：在电脑网页登录平台，点击【进入培训班】后进入培训班，点击【去学习】即可开始研修。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35" name="图片 35" descr="截屏2024-07-23 15.03.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29313" y="3390900"/>
            <a:ext cx="3130550" cy="1800225"/>
          </a:xfrm>
          <a:prstGeom prst="rect">
            <a:avLst/>
          </a:prstGeom>
        </p:spPr>
      </p:pic>
      <p:pic>
        <p:nvPicPr>
          <p:cNvPr id="37" name="图片 37" descr="截屏2024-07-23 15.03.08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85900" y="3346450"/>
            <a:ext cx="3044190" cy="184721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903220" y="3731260"/>
            <a:ext cx="481330" cy="20637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7"/>
            </p:custDataLst>
          </p:nvPr>
        </p:nvSpPr>
        <p:spPr>
          <a:xfrm>
            <a:off x="8578850" y="4468495"/>
            <a:ext cx="481330" cy="20637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肘形连接符 6"/>
          <p:cNvCxnSpPr>
            <a:stCxn id="114" idx="2"/>
            <a:endCxn id="4" idx="0"/>
          </p:cNvCxnSpPr>
          <p:nvPr/>
        </p:nvCxnSpPr>
        <p:spPr>
          <a:xfrm rot="5400000">
            <a:off x="3790315" y="1731010"/>
            <a:ext cx="1353820" cy="2646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4" idx="2"/>
          </p:cNvCxnSpPr>
          <p:nvPr/>
        </p:nvCxnSpPr>
        <p:spPr>
          <a:xfrm rot="5400000" flipV="1">
            <a:off x="5531485" y="1549400"/>
            <a:ext cx="626745" cy="540194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276225" y="267335"/>
          <a:ext cx="365760" cy="731520"/>
        </p:xfrm>
        <a:graphic>
          <a:graphicData uri="http://schemas.openxmlformats.org/drawingml/2006/table">
            <a:tbl>
              <a:tblPr/>
              <a:tblGrid>
                <a:gridCol w="182880"/>
                <a:gridCol w="18288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7347585" y="2661920"/>
            <a:ext cx="2147570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文本框 113"/>
          <p:cNvSpPr txBox="1"/>
          <p:nvPr/>
        </p:nvSpPr>
        <p:spPr>
          <a:xfrm>
            <a:off x="502285" y="1710690"/>
            <a:ext cx="111575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方式二：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在电脑端选完课后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，打开手机微信【黄河雨课堂】小程序，在【我听的课】中查看相应课程，点击即可开始学习。</a:t>
            </a:r>
            <a:r>
              <a:rPr lang="zh-CN" sz="1600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  <a:sym typeface="+mn-ea"/>
              </a:rPr>
              <a:t>（注：手机端不支持选课）</a:t>
            </a:r>
            <a:endParaRPr lang="zh-CN" sz="1600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grpSp>
        <p:nvGrpSpPr>
          <p:cNvPr id="11" name="组合 15"/>
          <p:cNvGrpSpPr/>
          <p:nvPr/>
        </p:nvGrpSpPr>
        <p:grpSpPr>
          <a:xfrm>
            <a:off x="1962150" y="3091815"/>
            <a:ext cx="1868805" cy="2981325"/>
            <a:chOff x="0" y="0"/>
            <a:chExt cx="3081131" cy="4978400"/>
          </a:xfrm>
        </p:grpSpPr>
        <p:pic>
          <p:nvPicPr>
            <p:cNvPr id="13" name="图片 13" descr="图形用户界面, 应用程序&#10;&#10;描述已自动生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" b="15802"/>
            <a:stretch>
              <a:fillRect/>
            </a:stretch>
          </p:blipFill>
          <p:spPr>
            <a:xfrm>
              <a:off x="103988" y="0"/>
              <a:ext cx="2925694" cy="4978400"/>
            </a:xfrm>
            <a:prstGeom prst="rect">
              <a:avLst/>
            </a:prstGeom>
          </p:spPr>
        </p:pic>
        <p:sp>
          <p:nvSpPr>
            <p:cNvPr id="14" name="矩形: 圆角 14"/>
            <p:cNvSpPr/>
            <p:nvPr>
              <p:custDataLst>
                <p:tags r:id="rId4"/>
              </p:custDataLst>
            </p:nvPr>
          </p:nvSpPr>
          <p:spPr>
            <a:xfrm>
              <a:off x="0" y="3887091"/>
              <a:ext cx="3081131" cy="9914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2140" y="1243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1.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两种方式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仿宋" charset="0"/>
                <a:ea typeface="仿宋" charset="0"/>
                <a:cs typeface="仿宋" charset="0"/>
              </a:rPr>
              <a:t>参与研修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仿宋" charset="0"/>
              <a:ea typeface="仿宋" charset="0"/>
              <a:cs typeface="仿宋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02285" y="6108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accent1">
                    <a:lumMod val="75000"/>
                  </a:schemeClr>
                </a:solidFill>
                <a:cs typeface="黑体" charset="0"/>
                <a:sym typeface="+mn-ea"/>
              </a:rPr>
              <a:t>三步研修</a:t>
            </a:r>
            <a:endParaRPr lang="zh-CN" sz="2800" b="1">
              <a:solidFill>
                <a:schemeClr val="accent1">
                  <a:lumMod val="75000"/>
                </a:schemeClr>
              </a:solidFill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WPS 表格</Application>
  <PresentationFormat>宽屏</PresentationFormat>
  <Paragraphs>73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仿宋</vt:lpstr>
      <vt:lpstr>方正仿宋_GBK</vt:lpstr>
      <vt:lpstr>黑体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汉仪中黑KW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张高萌</cp:lastModifiedBy>
  <cp:revision>16</cp:revision>
  <dcterms:created xsi:type="dcterms:W3CDTF">2024-08-12T10:47:26Z</dcterms:created>
  <dcterms:modified xsi:type="dcterms:W3CDTF">2024-08-12T10:47:26Z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2052-6.10.1.8873</vt:lpwstr>
  </property>
  <property fmtid="{D5CDD505-2E9C-101B-9397-08002B2CF9AE}" pid="3" name="ICV">
    <vt:lpwstr>9ED3BEABA5E2451BE7D2B966612A1706_43</vt:lpwstr>
  </property>
</Properties>
</file>